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wav" ContentType="audio/wav"/>
  <Override PartName="/ppt/media/media2.wav" ContentType="audio/wav"/>
  <Override PartName="/ppt/media/media3.wav" ContentType="audio/wav"/>
  <Override PartName="/ppt/media/media4.wav" ContentType="audio/wav"/>
  <Override PartName="/ppt/media/media5.wav" ContentType="audio/wav"/>
  <Override PartName="/ppt/media/media6.wav" ContentType="audio/wav"/>
  <Override PartName="/ppt/media/media7.wav" ContentType="audio/wav"/>
  <Override PartName="/ppt/media/media8.wav" ContentType="audio/wav"/>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185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presentation tools help you make slides. Prevoca starts after that. You upload the deck you already have, and Prevoca turns it into a timed, natural script plus a voice example you can hear one slide at a time. The point is simple: when the talk matters, the first time you hear it should not be while an audience is waiting.
[Sources]
- README.md
- workers/api/src/landing.ts
- workers/api/src/page.ts
- workers/api/assets/logo-mark.png</a:t>
            </a:r>
          </a:p>
          <a:p>
            <a:r>
              <a:t>── Prevoca script ──</a:t>
            </a:r>
          </a:p>
          <a:p>
            <a:r>
              <a:t>Most presentation software focuses on the same initial problem: helping you build slides, align boxes, or design layouts. But once the deck is finally finished, the hardest part of presenting is still ahead of you. Prevoca starts precisely where those tools leave off. You upload the PowerPoint or PDF you already built, and Prevoca turns it into a timed, natural speaking script alongside a slide-by-slide voice example. The goal is very simple: when a high-stakes presentation is on the line, the first time you hear the words out loud should not happen while an audience is sitting in the room waiting for you to begin. Let us look at why that first rehearsal is where most speakers actually get stuck.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common problem is not that people cannot build slides. It is that rehearsal starts from nothing. That cold start is sharpest when the deadline is tomorrow, when the talk is in another language, or when the deck came from someone else. In each case, feedback is premature. Before we score the speaker, we should give them a model they can listen to and imitate.
[Sources]
- README.md
- docs/PRD.md §1 and §4.5
- workers/api/src/landing.ts</a:t>
            </a:r>
          </a:p>
          <a:p>
            <a:r>
              <a:t>── Prevoca script ──</a:t>
            </a:r>
          </a:p>
          <a:p>
            <a:r>
              <a:t>The barrier to great presenting is rarely an inability to make slides. The real problem is that rehearsal always begins from a cold start. Think about the three most common situations presenters find themselves in. First, tomorrow's talk: you finish editing your slides at midnight, exhausted, and your only preparation is reading through them silently on your morning commute. Second, presenting in another language: you understand your subject deeply, but you do not know the natural spoken rhythm, pacing, or conversational transitions native speakers use. And third, the inherited deck: someone handed you thirty slides twenty minutes before a meeting, and you have to discover the underlying narrative before you take the room. In every single one of these cases, asking someone to immediately record themselves or rehearse cold is asking too much. Before anyone asks you to perform, you need a model you can listen to and imitate. And that brings us to where current software falls short.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 already has tools that generate speaker notes, and tools that analyse a recording. Prevoca sits between them. A text generator stops before delivery. A coach begins after delivery. Prevoca gives you the missing model: what this specific deck could sound like in the language and time you actually have. That is why the product leads with listening, not with AI writing.
[Sources]
- README.md
- docs/PRD.md §4.5
- workers/api/src/landing.ts
- workers/api/assets/logo-mark.png</a:t>
            </a:r>
          </a:p>
          <a:p>
            <a:r>
              <a:t>── Prevoca script ──</a:t>
            </a:r>
          </a:p>
          <a:p>
            <a:r>
              <a:t>If you look at the tools available today, they split into two separate camps—and both miss the exact point where presenters get blocked. On one side, you have AI script generators. They give you written speaker notes, but text on a screen does not demonstrate spoken rhythm, emphasis, or how long a slide will actually take to say out loud. On the other side, you have speech coaches. They ask you to turn on your webcam, speak into a microphone, and then they score your filler words and eye contact. But coaching only helps after you already know what to say, and after you are brave enough to record yourself. Prevoca sits in the missing middle. It does not lead with text generation, and it does not judge you. It turns your specific deck into a faithful, timed script and a spoken audio model you can listen to first. You start with imitation, and you improve through rehearsal. So how does Prevoca build that model from a raw deck?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Prevoca does not treat slide seven as an isolated image. It first reads the full deck, identifies the narrative arc, and works out how long each part should take. Only then does it write the page-level script. The written words come first, so the user can begin reviewing. The recordings then arrive slide by slide, which matches how people actually practise: repeat the page that is hard instead of dragging through one long audio file.
[Sources]
- docs/PRD.md §5.1 and §7.5
- workers/api/src/landing.ts
- workers/api/src/dashboard.ts
- workers/api/src/generation.ts</a:t>
            </a:r>
          </a:p>
          <a:p>
            <a:r>
              <a:t>── Prevoca script ──</a:t>
            </a:r>
          </a:p>
          <a:p>
            <a:r>
              <a:t>Prevoca does not treat slide seven as an isolated snapshot. When you upload a PDF or PowerPoint deck of up to forty slides and twenty-five megabytes, the system reads the entire deck from front to back before it generates a single word. It identifies the overall narrative arc, figures out which slides carry the core evidence, calculates realistic timing for each section, and plans natural transitions between pages. A good transition always depends on knowing where the talk is going next. Once that narrative backbone is set, the written words arrive first so you can start reading immediately. The voice recordings follow slide by slide. That architecture matches how people actually practise in real life: you do not want to scrub through one continuous thirty-minute audio file when only slide twelve is giving you trouble; you want to listen, loop, and master the hard pages individually. But this raises a critical question: how do we ensure the generated script actually tells the truth about your work?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product's most important trust decision. Prevoca may add common background, a method explanation, or a definition that belongs to the field. It may not invent an experimental result, a business metric, or the presenter's own claim. When the slide is ambiguous, Prevoca marks the gap and tells the presenter what needs to be supplied. A fluent hallucination is worse than a visible blank because the presenter may repeat it in front of people who know the subject.
[Sources]
- docs/PRD.md §5.1
- docs/adr/0002-fidelity-over-completeness.md
- workers/api/src/landing.ts</a:t>
            </a:r>
          </a:p>
          <a:p>
            <a:r>
              <a:t>── Prevoca script ──</a:t>
            </a:r>
          </a:p>
          <a:p>
            <a:r>
              <a:t>This is the most important design rule in the entire product: fluent is completely useless if it invents your claim. Prevoca prioritises factual fidelity over superficial polish or sounding complete. We draw a strict boundary between two kinds of content. On the left, it is safe to add common domain background, standard methodology explanations, and shared definitions that belong to the broader field. But on the right, anything that represents your specific contribution—experimental results, business metrics, specific margins, or your final conclusions—must come directly from what is printed on your slides. If a slide is ambiguous or leaves out crucial data, Prevoca explicitly marks the gap and asks you to supply the fact, rather than hallucinating a plausible number. A confident hallucination is dangerous because a nervous presenter will repeat it on stage in front of subject-matter experts. Our priority is making sure the script is completely safe for you to say out loud. Now let us look at the practical boundaries of the product that is live today.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Prevoca accepts PDF and PowerPoint files up to forty slides. The current product interface offers six speaking languages. On the free plan, the written script covers every slide, and the presenter chooses five pages to hear. That choice matters because presentation anxiety is not evenly distributed: the opening, the dense technical page, and the final ask are usually more valuable than five arbitrary pages.
[Sources]
- workers/api/src/dashboard.ts
- workers/api/src/generation.ts
- workers/api/src/selection.ts
- docs/PRD.md §6</a:t>
            </a:r>
          </a:p>
          <a:p>
            <a:r>
              <a:t>── Prevoca script ──</a:t>
            </a:r>
          </a:p>
          <a:p>
            <a:r>
              <a:t>We deliberately designed Prevoca with clear, narrow boundaries so the promise is believable and effortless to try. The product accepts PDF or PowerPoint presentations up to forty slides—which easily covers a full keynote, academic paper presentation, or quarterly business review. Right now, it supports six major spoken languages: English, Japanese, German, Traditional Chinese, French, and Spanish. And on the free tier, every user gets five spoken pages completely free. That selective choice is intentional. Presentation anxiety is never evenly distributed across a deck. Nobody is terrified of their agenda slide; people lose sleep over their opening hook, their densest data slide, or the final commercial ask. You upload a file, receive a permanent browser link, and instantly listen to the exact five pages that make you most anxious. Let us look at how our pricing structure supports that same realistic way of working.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pricing model follows the way people actually present. Most users do not give ten formal talks every month, so the launch offer does not force a subscription. Free gives the complete written script and five spoken pages once a month. Nine dollars unlocks audio for every slide, up to forty, and the capability link remains available without requiring the recipient to create an account.
[Sources]
- workers/api/src/landing.ts
- docs/PRD.md §6 and §8
- docs/adr/0013-decks-are-the-product-capability-url-is-sharing.md</a:t>
            </a:r>
          </a:p>
          <a:p>
            <a:r>
              <a:t>── Prevoca script ──</a:t>
            </a:r>
          </a:p>
          <a:p>
            <a:r>
              <a:t>Our pricing model reflects how professionals actually present in the real world. Most people do not give ten high-stakes presentations every month, so we do not force you into another recurring monthly subscription. Our free tier costs zero dollars and gives you one presentation every month, complete with the full written script for all forty slides and five spoken pages of your choice, with no credit card required. When you need the entire deck voiced, our per-deck tier is nine dollars. That gives you full audio across every slide up to forty pages, with permanent access via a shared link that never requires the listener to create an account. You pay only when you have a real talk to prepare, and you hear exactly what you need. That brings us to how you can get started right now.</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closing action is intentionally narrow: bring the deck you already have and try the pages you most need to hear. Prevoca is not asking you to rebuild the slides, subscribe to another suite, or record yourself before you are ready. The first useful step is simply to hear the talk once—then practise from something concrete.
[Sources]
- README.md
- workers/api/src/landing.ts</a:t>
            </a:r>
          </a:p>
          <a:p>
            <a:r>
              <a:t>── Prevoca script ──</a:t>
            </a:r>
          </a:p>
          <a:p>
            <a:r>
              <a:t>The ask today is deliberately simple. You do not need to rebuild your slides in a new tool, sign up for an expensive software bundle, or force yourself to record an awkward rehearsal video before you are ready. Take the slides you have already built, go to prevoca dot app, and start with your first presentation for free. Pick the five slides you are most nervous about, listen to how they sound out loud, and give yourself a concrete model to practise against before tomorrow morning. Your slides are finished. Now go hear your talk.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4048" y="6473952"/>
            <a:ext cx="11411712" cy="0"/>
          </a:xfrm>
          <a:prstGeom prst="line">
            <a:avLst/>
          </a:prstGeom>
          <a:noFill/>
          <a:ln w="10160">
            <a:solidFill>
              <a:srgbClr val="E3E9F0"/>
            </a:solidFill>
            <a:prstDash val="solid"/>
          </a:ln>
        </p:spPr>
      </p:sp>
      <p:sp>
        <p:nvSpPr>
          <p:cNvPr id="3" name="Text 1"/>
          <p:cNvSpPr/>
          <p:nvPr/>
        </p:nvSpPr>
        <p:spPr>
          <a:xfrm>
            <a:off x="402336" y="6528816"/>
            <a:ext cx="4754880" cy="164592"/>
          </a:xfrm>
          <a:prstGeom prst="rect">
            <a:avLst/>
          </a:prstGeom>
          <a:noFill/>
          <a:ln/>
        </p:spPr>
        <p:txBody>
          <a:bodyPr wrap="square" lIns="0" tIns="0" rIns="0" bIns="0" rtlCol="0" anchor="ctr"/>
          <a:lstStyle/>
          <a:p>
            <a:pPr marL="0" indent="0">
              <a:buNone/>
            </a:pPr>
            <a:r>
              <a:rPr lang="en-US" sz="850" dirty="0">
                <a:solidFill>
                  <a:srgbClr val="5A6B80"/>
                </a:solidFill>
                <a:latin typeface="Aptos" pitchFamily="34" charset="0"/>
                <a:ea typeface="Aptos" pitchFamily="34" charset="-122"/>
                <a:cs typeface="Aptos" pitchFamily="34" charset="-120"/>
              </a:rPr>
              <a:t>Prevoca  •  prevoca.app</a:t>
            </a:r>
            <a:endParaRPr lang="en-US" sz="85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microsoft.com/office/2007/relationships/media" Target="../media/media1.wav"/><Relationship Id="rId5" Type="http://schemas.openxmlformats.org/officeDocument/2006/relationships/audio" Target="../media/media1.wav"/><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microsoft.com/office/2007/relationships/media" Target="../media/media2.wav"/><Relationship Id="rId4" Type="http://schemas.openxmlformats.org/officeDocument/2006/relationships/audio" Target="../media/media2.wav"/><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microsoft.com/office/2007/relationships/media" Target="../media/media3.wav"/><Relationship Id="rId4" Type="http://schemas.openxmlformats.org/officeDocument/2006/relationships/audio" Target="../media/media3.wav"/><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microsoft.com/office/2007/relationships/media" Target="../media/media4.wav"/><Relationship Id="rId4" Type="http://schemas.openxmlformats.org/officeDocument/2006/relationships/audio" Target="../media/media4.wav"/><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microsoft.com/office/2007/relationships/media" Target="../media/media5.wav"/><Relationship Id="rId4" Type="http://schemas.openxmlformats.org/officeDocument/2006/relationships/audio" Target="../media/media5.wav"/><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microsoft.com/office/2007/relationships/media" Target="../media/media6.wav"/><Relationship Id="rId4" Type="http://schemas.openxmlformats.org/officeDocument/2006/relationships/audio" Target="../media/media6.wav"/><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microsoft.com/office/2007/relationships/media" Target="../media/media7.wav"/><Relationship Id="rId4" Type="http://schemas.openxmlformats.org/officeDocument/2006/relationships/audio" Target="../media/media7.wav"/><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microsoft.com/office/2007/relationships/hdphoto" Target="../media/hdphoto1.wdp"/><Relationship Id="rId5" Type="http://schemas.microsoft.com/office/2007/relationships/media" Target="../media/media8.wav"/><Relationship Id="rId6" Type="http://schemas.openxmlformats.org/officeDocument/2006/relationships/audio" Target="../media/media8.wav"/><Relationship Id="rId7"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1700784" y="566928"/>
            <a:ext cx="3291840" cy="274320"/>
          </a:xfrm>
          <a:prstGeom prst="rect">
            <a:avLst/>
          </a:prstGeom>
          <a:noFill/>
          <a:ln/>
        </p:spPr>
        <p:txBody>
          <a:bodyPr wrap="square" lIns="0" tIns="0" rIns="0" bIns="0" rtlCol="0" anchor="t">
            <a:normAutofit/>
          </a:bodyPr>
          <a:lstStyle/>
          <a:p>
            <a:pPr marL="0" indent="0" algn="l">
              <a:lnSpc>
                <a:spcPct val="100000"/>
              </a:lnSpc>
              <a:buNone/>
            </a:pPr>
            <a:r>
              <a:rPr lang="en-US" sz="1100" b="1" kern="0" spc="130" dirty="0">
                <a:solidFill>
                  <a:srgbClr val="14386E"/>
                </a:solidFill>
                <a:latin typeface="Aptos" pitchFamily="34" charset="0"/>
                <a:ea typeface="Aptos" pitchFamily="34" charset="-122"/>
                <a:cs typeface="Aptos" pitchFamily="34" charset="-120"/>
              </a:rPr>
              <a:t>PREVOCA</a:t>
            </a:r>
            <a:endParaRPr lang="en-US" sz="1100" dirty="0"/>
          </a:p>
        </p:txBody>
      </p:sp>
      <p:sp>
        <p:nvSpPr>
          <p:cNvPr id="4" name="Text 1"/>
          <p:cNvSpPr txBox="1"/>
          <p:nvPr/>
        </p:nvSpPr>
        <p:spPr>
          <a:xfrm>
            <a:off x="502920" y="1847088"/>
            <a:ext cx="9509760" cy="1572768"/>
          </a:xfrm>
          <a:prstGeom prst="rect">
            <a:avLst/>
          </a:prstGeom>
          <a:noFill/>
          <a:ln/>
        </p:spPr>
        <p:txBody>
          <a:bodyPr wrap="square" lIns="0" tIns="0" rIns="0" bIns="0" rtlCol="0" anchor="t">
            <a:normAutofit/>
          </a:bodyPr>
          <a:lstStyle/>
          <a:p>
            <a:pPr marL="0" indent="0" algn="l">
              <a:lnSpc>
                <a:spcPct val="90000"/>
              </a:lnSpc>
              <a:buNone/>
            </a:pPr>
            <a:r>
              <a:rPr lang="en-US" sz="5200" b="1" dirty="0">
                <a:solidFill>
                  <a:srgbClr val="14386E"/>
                </a:solidFill>
                <a:latin typeface="Aptos Display" pitchFamily="34" charset="0"/>
                <a:ea typeface="Aptos Display" pitchFamily="34" charset="-122"/>
                <a:cs typeface="Aptos Display" pitchFamily="34" charset="-120"/>
              </a:rPr>
              <a:t>Hear your presentation</a:t>
            </a:r>
            <a:endParaRPr lang="en-US" sz="5200" dirty="0"/>
          </a:p>
          <a:p>
            <a:pPr marL="0" indent="0" algn="l">
              <a:lnSpc>
                <a:spcPct val="90000"/>
              </a:lnSpc>
              <a:buNone/>
            </a:pPr>
            <a:r>
              <a:rPr lang="en-US" sz="5200" b="1" dirty="0">
                <a:solidFill>
                  <a:srgbClr val="14386E"/>
                </a:solidFill>
                <a:latin typeface="Aptos Display" pitchFamily="34" charset="0"/>
                <a:ea typeface="Aptos Display" pitchFamily="34" charset="-122"/>
                <a:cs typeface="Aptos Display" pitchFamily="34" charset="-120"/>
              </a:rPr>
              <a:t>before you give it.</a:t>
            </a:r>
            <a:endParaRPr lang="en-US" sz="5200" dirty="0"/>
          </a:p>
        </p:txBody>
      </p:sp>
      <p:sp>
        <p:nvSpPr>
          <p:cNvPr id="5" name="Text 2"/>
          <p:cNvSpPr txBox="1"/>
          <p:nvPr/>
        </p:nvSpPr>
        <p:spPr>
          <a:xfrm>
            <a:off x="530352" y="3730752"/>
            <a:ext cx="7040880" cy="859536"/>
          </a:xfrm>
          <a:prstGeom prst="rect">
            <a:avLst/>
          </a:prstGeom>
          <a:noFill/>
          <a:ln/>
        </p:spPr>
        <p:txBody>
          <a:bodyPr wrap="square" lIns="0" tIns="0" rIns="0" bIns="0" rtlCol="0" anchor="t">
            <a:normAutofit fontScale="92500"/>
          </a:bodyPr>
          <a:lstStyle/>
          <a:p>
            <a:pPr marL="0" indent="0" algn="l">
              <a:lnSpc>
                <a:spcPct val="108000"/>
              </a:lnSpc>
              <a:buNone/>
            </a:pPr>
            <a:r>
              <a:rPr lang="en-US" sz="2100" dirty="0">
                <a:solidFill>
                  <a:srgbClr val="5A6B80"/>
                </a:solidFill>
                <a:latin typeface="Aptos" pitchFamily="34" charset="0"/>
                <a:ea typeface="Aptos" pitchFamily="34" charset="-122"/>
                <a:cs typeface="Aptos" pitchFamily="34" charset="-120"/>
              </a:rPr>
              <a:t>Upload your slides. Get a timed, natural script and a slide-by-slide voice example—so the first time you hear the talk is not on stage.</a:t>
            </a:r>
            <a:endParaRPr lang="en-US" sz="2100" dirty="0"/>
          </a:p>
        </p:txBody>
      </p:sp>
      <p:sp>
        <p:nvSpPr>
          <p:cNvPr id="6" name="Shape 3"/>
          <p:cNvSpPr/>
          <p:nvPr/>
        </p:nvSpPr>
        <p:spPr>
          <a:xfrm>
            <a:off x="530352" y="4992624"/>
            <a:ext cx="1901952" cy="73152"/>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7" name="Text 4"/>
          <p:cNvSpPr txBox="1"/>
          <p:nvPr/>
        </p:nvSpPr>
        <p:spPr>
          <a:xfrm>
            <a:off x="530352" y="5248656"/>
            <a:ext cx="5852160" cy="310896"/>
          </a:xfrm>
          <a:prstGeom prst="rect">
            <a:avLst/>
          </a:prstGeom>
          <a:noFill/>
          <a:ln/>
        </p:spPr>
        <p:txBody>
          <a:bodyPr wrap="square" lIns="0" tIns="0" rIns="0" bIns="0" rtlCol="0" anchor="t">
            <a:normAutofit/>
          </a:bodyPr>
          <a:lstStyle/>
          <a:p>
            <a:pPr marL="0" indent="0" algn="l">
              <a:lnSpc>
                <a:spcPct val="100000"/>
              </a:lnSpc>
              <a:buNone/>
            </a:pPr>
            <a:r>
              <a:rPr lang="en-US" sz="1500" b="1" dirty="0">
                <a:solidFill>
                  <a:srgbClr val="10233F"/>
                </a:solidFill>
                <a:latin typeface="Aptos" pitchFamily="34" charset="0"/>
                <a:ea typeface="Aptos" pitchFamily="34" charset="-122"/>
                <a:cs typeface="Aptos" pitchFamily="34" charset="-120"/>
              </a:rPr>
              <a:t>One free presentation a month  •  No card needed</a:t>
            </a:r>
            <a:endParaRPr lang="en-US" sz="1500" dirty="0"/>
          </a:p>
        </p:txBody>
      </p:sp>
      <p:sp>
        <p:nvSpPr>
          <p:cNvPr id="8" name="Text 5"/>
          <p:cNvSpPr txBox="1"/>
          <p:nvPr/>
        </p:nvSpPr>
        <p:spPr>
          <a:xfrm>
            <a:off x="530352" y="5870448"/>
            <a:ext cx="4023360" cy="310896"/>
          </a:xfrm>
          <a:prstGeom prst="rect">
            <a:avLst/>
          </a:prstGeom>
          <a:noFill/>
          <a:ln/>
        </p:spPr>
        <p:txBody>
          <a:bodyPr wrap="square" lIns="0" tIns="0" rIns="0" bIns="0" rtlCol="0" anchor="t">
            <a:normAutofit/>
          </a:bodyPr>
          <a:lstStyle/>
          <a:p>
            <a:pPr marL="0" indent="0" algn="l">
              <a:lnSpc>
                <a:spcPct val="100000"/>
              </a:lnSpc>
              <a:buNone/>
            </a:pPr>
            <a:r>
              <a:rPr lang="en-US" sz="1600" b="1" dirty="0">
                <a:solidFill>
                  <a:srgbClr val="FF6A4D"/>
                </a:solidFill>
                <a:latin typeface="Aptos" pitchFamily="34" charset="0"/>
                <a:ea typeface="Aptos" pitchFamily="34" charset="-122"/>
                <a:cs typeface="Aptos" pitchFamily="34" charset="-120"/>
              </a:rPr>
              <a:t>prevoca.app</a:t>
            </a:r>
            <a:endParaRPr lang="en-US" sz="1600" dirty="0"/>
          </a:p>
        </p:txBody>
      </p:sp>
      <p:sp>
        <p:nvSpPr>
          <p:cNvPr id="9" name="Shape 6"/>
          <p:cNvSpPr/>
          <p:nvPr/>
        </p:nvSpPr>
        <p:spPr>
          <a:xfrm>
            <a:off x="9802368" y="3099816"/>
            <a:ext cx="91440" cy="237744"/>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0" name="Shape 7"/>
          <p:cNvSpPr/>
          <p:nvPr/>
        </p:nvSpPr>
        <p:spPr>
          <a:xfrm>
            <a:off x="10021824" y="2980944"/>
            <a:ext cx="91440" cy="475488"/>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1" name="Shape 8"/>
          <p:cNvSpPr/>
          <p:nvPr/>
        </p:nvSpPr>
        <p:spPr>
          <a:xfrm>
            <a:off x="10241280" y="2834640"/>
            <a:ext cx="91440" cy="768096"/>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2" name="Shape 9"/>
          <p:cNvSpPr/>
          <p:nvPr/>
        </p:nvSpPr>
        <p:spPr>
          <a:xfrm>
            <a:off x="10460736" y="3008376"/>
            <a:ext cx="91440" cy="420624"/>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3" name="Shape 10"/>
          <p:cNvSpPr/>
          <p:nvPr/>
        </p:nvSpPr>
        <p:spPr>
          <a:xfrm>
            <a:off x="10680192" y="2907792"/>
            <a:ext cx="91440" cy="621792"/>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4" name="Shape 11"/>
          <p:cNvSpPr/>
          <p:nvPr/>
        </p:nvSpPr>
        <p:spPr>
          <a:xfrm>
            <a:off x="10899648" y="3063240"/>
            <a:ext cx="91440" cy="310896"/>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5" name="Shape 12"/>
          <p:cNvSpPr/>
          <p:nvPr/>
        </p:nvSpPr>
        <p:spPr>
          <a:xfrm>
            <a:off x="11119104" y="3136392"/>
            <a:ext cx="91440" cy="164592"/>
          </a:xfrm>
          <a:prstGeom prst="rect">
            <a:avLst/>
          </a:prstGeom>
          <a:solidFill>
            <a:srgbClr val="FF6A4D"/>
          </a:solidFill>
          <a:ln w="12700">
            <a:solidFill>
              <a:srgbClr val="FF6A4D">
                <a:alpha val="0"/>
              </a:srgbClr>
            </a:solidFill>
            <a:prstDash val="solid"/>
          </a:ln>
        </p:spPr>
        <p:txBody>
          <a:bodyPr/>
          <a:lstStyle/>
          <a:p>
            <a:endParaRPr lang="zh-TW" altLang="en-US"/>
          </a:p>
        </p:txBody>
      </p:sp>
      <p:pic>
        <p:nvPicPr>
          <p:cNvPr id="19" name="圖片 18">
            <a:extLst>
              <a:ext uri="{FF2B5EF4-FFF2-40B4-BE49-F238E27FC236}">
                <a16:creationId xmlns:a16="http://schemas.microsoft.com/office/drawing/2014/main" id="{A1CAACCF-C392-B7F9-E562-2E2F42AA9E38}"/>
              </a:ext>
            </a:extLst>
          </p:cNvPr>
          <p:cNvPicPr>
            <a:picLocks noChangeAspect="1"/>
          </p:cNvPicPr>
          <p:nvPr/>
        </p:nvPicPr>
        <p:blipFill>
          <a:blip r:embed="rId3"/>
          <a:stretch>
            <a:fillRect/>
          </a:stretch>
        </p:blipFill>
        <p:spPr>
          <a:xfrm>
            <a:off x="189782" y="-64007"/>
            <a:ext cx="1362456" cy="1362456"/>
          </a:xfrm>
          <a:prstGeom prst="rect">
            <a:avLst/>
          </a:prstGeom>
        </p:spPr>
      </p:pic>
      <p:pic>
        <p:nvPicPr>
          <p:cNvPr id="20" name="Prevoca narration 1" descr="Prevoca narration for slide 1. Delete this object to remove the narration from this slide.">
            <a:hlinkClick r:id="" action="ppaction://media"/>
          </p:cNvPr>
          <p:cNvPicPr>
            <a:picLocks noChangeAspect="1" noRot="1" noChangeArrowheads="1"/>
          </p:cNvPicPr>
          <p:nvPr>
            <a:audioFile r:link="rId5"/>
            <p:extLst>
              <p:ext uri="{DAA4B4D4-6D71-4841-9C94-3DE7FCFB9230}">
                <p14:media xmlns:p14="http://schemas.microsoft.com/office/powerpoint/2010/main" r:embed="rId4"/>
              </p:ext>
            </p:extLst>
          </p:nvPr>
        </p:nvPicPr>
        <p:blipFill>
          <a:blip r:embed="rId6"/>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2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THE REHEARSAL GAP</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The hardest talk is the one you haven't said out loud yet</a:t>
            </a:r>
            <a:endParaRPr lang="en-US" sz="3550" dirty="0"/>
          </a:p>
        </p:txBody>
      </p:sp>
      <p:sp>
        <p:nvSpPr>
          <p:cNvPr id="4" name="Text 2"/>
          <p:cNvSpPr txBox="1"/>
          <p:nvPr/>
        </p:nvSpPr>
        <p:spPr>
          <a:xfrm>
            <a:off x="411480" y="1444752"/>
            <a:ext cx="8412480" cy="411480"/>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The deck may be finished. The delivery still has a cold start.</a:t>
            </a:r>
            <a:endParaRPr lang="en-US" sz="1900" dirty="0"/>
          </a:p>
        </p:txBody>
      </p:sp>
      <p:sp>
        <p:nvSpPr>
          <p:cNvPr id="5" name="Text 3"/>
          <p:cNvSpPr txBox="1"/>
          <p:nvPr/>
        </p:nvSpPr>
        <p:spPr>
          <a:xfrm>
            <a:off x="420624" y="2121408"/>
            <a:ext cx="640080" cy="347472"/>
          </a:xfrm>
          <a:prstGeom prst="rect">
            <a:avLst/>
          </a:prstGeom>
          <a:noFill/>
          <a:ln/>
        </p:spPr>
        <p:txBody>
          <a:bodyPr wrap="square" lIns="0" tIns="0" rIns="0" bIns="0" rtlCol="0" anchor="t">
            <a:normAutofit/>
          </a:bodyPr>
          <a:lstStyle/>
          <a:p>
            <a:pPr marL="0" indent="0" algn="l">
              <a:lnSpc>
                <a:spcPct val="100000"/>
              </a:lnSpc>
              <a:buNone/>
            </a:pPr>
            <a:r>
              <a:rPr lang="en-US" sz="1400" b="1" dirty="0">
                <a:solidFill>
                  <a:srgbClr val="FF6A4D"/>
                </a:solidFill>
                <a:latin typeface="Aptos" pitchFamily="34" charset="0"/>
                <a:ea typeface="Aptos" pitchFamily="34" charset="-122"/>
                <a:cs typeface="Aptos" pitchFamily="34" charset="-120"/>
              </a:rPr>
              <a:t>01</a:t>
            </a:r>
            <a:endParaRPr lang="en-US" sz="1400" dirty="0"/>
          </a:p>
        </p:txBody>
      </p:sp>
      <p:sp>
        <p:nvSpPr>
          <p:cNvPr id="6" name="Shape 4"/>
          <p:cNvSpPr/>
          <p:nvPr/>
        </p:nvSpPr>
        <p:spPr>
          <a:xfrm>
            <a:off x="420624" y="2633472"/>
            <a:ext cx="3255264" cy="0"/>
          </a:xfrm>
          <a:prstGeom prst="line">
            <a:avLst/>
          </a:prstGeom>
          <a:noFill/>
          <a:ln w="17780">
            <a:solidFill>
              <a:srgbClr val="E3E9F0"/>
            </a:solidFill>
            <a:prstDash val="solid"/>
          </a:ln>
        </p:spPr>
        <p:txBody>
          <a:bodyPr/>
          <a:lstStyle/>
          <a:p>
            <a:endParaRPr lang="zh-TW" altLang="en-US"/>
          </a:p>
        </p:txBody>
      </p:sp>
      <p:sp>
        <p:nvSpPr>
          <p:cNvPr id="7" name="Text 5"/>
          <p:cNvSpPr txBox="1"/>
          <p:nvPr/>
        </p:nvSpPr>
        <p:spPr>
          <a:xfrm>
            <a:off x="420624" y="2889504"/>
            <a:ext cx="3218688" cy="530352"/>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Tomorrow's talk</a:t>
            </a:r>
            <a:endParaRPr lang="en-US" sz="2300" dirty="0"/>
          </a:p>
        </p:txBody>
      </p:sp>
      <p:sp>
        <p:nvSpPr>
          <p:cNvPr id="8" name="Text 6"/>
          <p:cNvSpPr txBox="1"/>
          <p:nvPr/>
        </p:nvSpPr>
        <p:spPr>
          <a:xfrm>
            <a:off x="420624" y="3639312"/>
            <a:ext cx="3090672" cy="1371600"/>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You finished the deck at midnight. Listen on the way in and arrive with a first run already in your head.</a:t>
            </a:r>
            <a:endParaRPr lang="en-US" sz="1750" dirty="0"/>
          </a:p>
        </p:txBody>
      </p:sp>
      <p:sp>
        <p:nvSpPr>
          <p:cNvPr id="9" name="Text 7"/>
          <p:cNvSpPr txBox="1"/>
          <p:nvPr/>
        </p:nvSpPr>
        <p:spPr>
          <a:xfrm>
            <a:off x="4233672" y="2121408"/>
            <a:ext cx="640080" cy="347472"/>
          </a:xfrm>
          <a:prstGeom prst="rect">
            <a:avLst/>
          </a:prstGeom>
          <a:noFill/>
          <a:ln/>
        </p:spPr>
        <p:txBody>
          <a:bodyPr wrap="square" lIns="0" tIns="0" rIns="0" bIns="0" rtlCol="0" anchor="t">
            <a:normAutofit/>
          </a:bodyPr>
          <a:lstStyle/>
          <a:p>
            <a:pPr marL="0" indent="0" algn="l">
              <a:lnSpc>
                <a:spcPct val="100000"/>
              </a:lnSpc>
              <a:buNone/>
            </a:pPr>
            <a:r>
              <a:rPr lang="en-US" sz="1400" b="1" dirty="0">
                <a:solidFill>
                  <a:srgbClr val="FF6A4D"/>
                </a:solidFill>
                <a:latin typeface="Aptos" pitchFamily="34" charset="0"/>
                <a:ea typeface="Aptos" pitchFamily="34" charset="-122"/>
                <a:cs typeface="Aptos" pitchFamily="34" charset="-120"/>
              </a:rPr>
              <a:t>02</a:t>
            </a:r>
            <a:endParaRPr lang="en-US" sz="1400" dirty="0"/>
          </a:p>
        </p:txBody>
      </p:sp>
      <p:sp>
        <p:nvSpPr>
          <p:cNvPr id="10" name="Shape 8"/>
          <p:cNvSpPr/>
          <p:nvPr/>
        </p:nvSpPr>
        <p:spPr>
          <a:xfrm>
            <a:off x="4233672" y="2633472"/>
            <a:ext cx="3255264" cy="0"/>
          </a:xfrm>
          <a:prstGeom prst="line">
            <a:avLst/>
          </a:prstGeom>
          <a:noFill/>
          <a:ln w="17780">
            <a:solidFill>
              <a:srgbClr val="16B1CC"/>
            </a:solidFill>
            <a:prstDash val="solid"/>
          </a:ln>
        </p:spPr>
        <p:txBody>
          <a:bodyPr/>
          <a:lstStyle/>
          <a:p>
            <a:endParaRPr lang="zh-TW" altLang="en-US"/>
          </a:p>
        </p:txBody>
      </p:sp>
      <p:sp>
        <p:nvSpPr>
          <p:cNvPr id="11" name="Text 9"/>
          <p:cNvSpPr txBox="1"/>
          <p:nvPr/>
        </p:nvSpPr>
        <p:spPr>
          <a:xfrm>
            <a:off x="4233672" y="2889504"/>
            <a:ext cx="3218688" cy="530352"/>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Another language</a:t>
            </a:r>
            <a:endParaRPr lang="en-US" sz="2300" dirty="0"/>
          </a:p>
        </p:txBody>
      </p:sp>
      <p:sp>
        <p:nvSpPr>
          <p:cNvPr id="12" name="Text 10"/>
          <p:cNvSpPr txBox="1"/>
          <p:nvPr/>
        </p:nvSpPr>
        <p:spPr>
          <a:xfrm>
            <a:off x="4233672" y="3639312"/>
            <a:ext cx="3090672" cy="1371600"/>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Hear natural phrasing, pacing, and transitions you can borrow for your own delivery.</a:t>
            </a:r>
            <a:endParaRPr lang="en-US" sz="1750" dirty="0"/>
          </a:p>
        </p:txBody>
      </p:sp>
      <p:sp>
        <p:nvSpPr>
          <p:cNvPr id="13" name="Text 11"/>
          <p:cNvSpPr txBox="1"/>
          <p:nvPr/>
        </p:nvSpPr>
        <p:spPr>
          <a:xfrm>
            <a:off x="8046720" y="2121408"/>
            <a:ext cx="640080" cy="347472"/>
          </a:xfrm>
          <a:prstGeom prst="rect">
            <a:avLst/>
          </a:prstGeom>
          <a:noFill/>
          <a:ln/>
        </p:spPr>
        <p:txBody>
          <a:bodyPr wrap="square" lIns="0" tIns="0" rIns="0" bIns="0" rtlCol="0" anchor="t">
            <a:normAutofit/>
          </a:bodyPr>
          <a:lstStyle/>
          <a:p>
            <a:pPr marL="0" indent="0" algn="l">
              <a:lnSpc>
                <a:spcPct val="100000"/>
              </a:lnSpc>
              <a:buNone/>
            </a:pPr>
            <a:r>
              <a:rPr lang="en-US" sz="1400" b="1" dirty="0">
                <a:solidFill>
                  <a:srgbClr val="FF6A4D"/>
                </a:solidFill>
                <a:latin typeface="Aptos" pitchFamily="34" charset="0"/>
                <a:ea typeface="Aptos" pitchFamily="34" charset="-122"/>
                <a:cs typeface="Aptos" pitchFamily="34" charset="-120"/>
              </a:rPr>
              <a:t>03</a:t>
            </a:r>
            <a:endParaRPr lang="en-US" sz="1400" dirty="0"/>
          </a:p>
        </p:txBody>
      </p:sp>
      <p:sp>
        <p:nvSpPr>
          <p:cNvPr id="14" name="Shape 12"/>
          <p:cNvSpPr/>
          <p:nvPr/>
        </p:nvSpPr>
        <p:spPr>
          <a:xfrm>
            <a:off x="8046720" y="2633472"/>
            <a:ext cx="3255264" cy="0"/>
          </a:xfrm>
          <a:prstGeom prst="line">
            <a:avLst/>
          </a:prstGeom>
          <a:noFill/>
          <a:ln w="17780">
            <a:solidFill>
              <a:srgbClr val="E3E9F0"/>
            </a:solidFill>
            <a:prstDash val="solid"/>
          </a:ln>
        </p:spPr>
        <p:txBody>
          <a:bodyPr/>
          <a:lstStyle/>
          <a:p>
            <a:endParaRPr lang="zh-TW" altLang="en-US"/>
          </a:p>
        </p:txBody>
      </p:sp>
      <p:sp>
        <p:nvSpPr>
          <p:cNvPr id="15" name="Text 13"/>
          <p:cNvSpPr txBox="1"/>
          <p:nvPr/>
        </p:nvSpPr>
        <p:spPr>
          <a:xfrm>
            <a:off x="8046720" y="2889504"/>
            <a:ext cx="3218688" cy="530352"/>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Inherited deck</a:t>
            </a:r>
            <a:endParaRPr lang="en-US" sz="2300" dirty="0"/>
          </a:p>
        </p:txBody>
      </p:sp>
      <p:sp>
        <p:nvSpPr>
          <p:cNvPr id="16" name="Text 14"/>
          <p:cNvSpPr txBox="1"/>
          <p:nvPr/>
        </p:nvSpPr>
        <p:spPr>
          <a:xfrm>
            <a:off x="8046720" y="3639312"/>
            <a:ext cx="3090672" cy="1371600"/>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Surface the story the slides assume before you inherit the room.</a:t>
            </a:r>
            <a:endParaRPr lang="en-US" sz="1750" dirty="0"/>
          </a:p>
        </p:txBody>
      </p:sp>
      <p:sp>
        <p:nvSpPr>
          <p:cNvPr id="17" name="Shape 15"/>
          <p:cNvSpPr/>
          <p:nvPr/>
        </p:nvSpPr>
        <p:spPr>
          <a:xfrm>
            <a:off x="3986784" y="2761488"/>
            <a:ext cx="0" cy="2267712"/>
          </a:xfrm>
          <a:prstGeom prst="line">
            <a:avLst/>
          </a:prstGeom>
          <a:noFill/>
          <a:ln w="10160">
            <a:solidFill>
              <a:srgbClr val="E3E9F0"/>
            </a:solidFill>
            <a:prstDash val="solid"/>
          </a:ln>
        </p:spPr>
        <p:txBody>
          <a:bodyPr/>
          <a:lstStyle/>
          <a:p>
            <a:endParaRPr lang="zh-TW" altLang="en-US"/>
          </a:p>
        </p:txBody>
      </p:sp>
      <p:sp>
        <p:nvSpPr>
          <p:cNvPr id="18" name="Shape 16"/>
          <p:cNvSpPr/>
          <p:nvPr/>
        </p:nvSpPr>
        <p:spPr>
          <a:xfrm>
            <a:off x="7799832" y="2761488"/>
            <a:ext cx="0" cy="2267712"/>
          </a:xfrm>
          <a:prstGeom prst="line">
            <a:avLst/>
          </a:prstGeom>
          <a:noFill/>
          <a:ln w="10160">
            <a:solidFill>
              <a:srgbClr val="E3E9F0"/>
            </a:solidFill>
            <a:prstDash val="solid"/>
          </a:ln>
        </p:spPr>
        <p:txBody>
          <a:bodyPr/>
          <a:lstStyle/>
          <a:p>
            <a:endParaRPr lang="zh-TW" altLang="en-US"/>
          </a:p>
        </p:txBody>
      </p:sp>
      <p:sp>
        <p:nvSpPr>
          <p:cNvPr id="19" name="Text 17"/>
          <p:cNvSpPr txBox="1"/>
          <p:nvPr/>
        </p:nvSpPr>
        <p:spPr>
          <a:xfrm>
            <a:off x="420624" y="5650992"/>
            <a:ext cx="9692640" cy="438912"/>
          </a:xfrm>
          <a:prstGeom prst="rect">
            <a:avLst/>
          </a:prstGeom>
          <a:noFill/>
          <a:ln/>
        </p:spPr>
        <p:txBody>
          <a:bodyPr wrap="square" lIns="0" tIns="0" rIns="0" bIns="0" rtlCol="0" anchor="t">
            <a:normAutofit/>
          </a:bodyPr>
          <a:lstStyle/>
          <a:p>
            <a:pPr marL="0" indent="0" algn="l">
              <a:lnSpc>
                <a:spcPct val="100000"/>
              </a:lnSpc>
              <a:buNone/>
            </a:pPr>
            <a:r>
              <a:rPr lang="en-US" sz="2400" b="1" dirty="0">
                <a:solidFill>
                  <a:srgbClr val="10233F"/>
                </a:solidFill>
                <a:latin typeface="Aptos" pitchFamily="34" charset="0"/>
                <a:ea typeface="Aptos" pitchFamily="34" charset="-122"/>
                <a:cs typeface="Aptos" pitchFamily="34" charset="-120"/>
              </a:rPr>
              <a:t>Prevoca gives you a model before anyone asks you to perform.</a:t>
            </a:r>
            <a:endParaRPr lang="en-US" sz="24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2</a:t>
            </a:fld>
            <a:endParaRPr lang="en-US"/>
          </a:p>
        </p:txBody>
      </p:sp>
      <p:pic>
        <p:nvPicPr>
          <p:cNvPr id="26" name="Prevoca narration 2" descr="Prevoca narration for slide 2. Delete this object to remove the narration from this slide.">
            <a:hlinkClick r:id="" action="ppaction://media"/>
          </p:cNvPr>
          <p:cNvPicPr>
            <a:picLocks noChangeAspect="1" noRot="1" noChangeArrowheads="1"/>
          </p:cNvPicPr>
          <p:nvPr>
            <a:audioFile r:link="rId4"/>
            <p:extLst>
              <p:ext uri="{DAA4B4D4-6D71-4841-9C94-3DE7FCFB9230}">
                <p14:media xmlns:p14="http://schemas.microsoft.com/office/powerpoint/2010/main" r:embed="rId3"/>
              </p:ext>
            </p:extLst>
          </p:nvPr>
        </p:nvPicPr>
        <p:blipFill>
          <a:blip r:embed="rId5"/>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2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A MISSING MIDDLE</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Most tools start after the part that blocks you</a:t>
            </a:r>
            <a:endParaRPr lang="en-US" sz="3550" dirty="0"/>
          </a:p>
        </p:txBody>
      </p:sp>
      <p:sp>
        <p:nvSpPr>
          <p:cNvPr id="4" name="Text 2"/>
          <p:cNvSpPr txBox="1"/>
          <p:nvPr/>
        </p:nvSpPr>
        <p:spPr>
          <a:xfrm>
            <a:off x="420624" y="1417320"/>
            <a:ext cx="10424160" cy="530352"/>
          </a:xfrm>
          <a:prstGeom prst="rect">
            <a:avLst/>
          </a:prstGeom>
          <a:noFill/>
          <a:ln/>
        </p:spPr>
        <p:txBody>
          <a:bodyPr wrap="square" lIns="0" tIns="0" rIns="0" bIns="0" rtlCol="0" anchor="t">
            <a:normAutofit lnSpcReduction="10000"/>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One category gives you words. Another judges your recording. Prevoca gives you something worth rehearsing first.</a:t>
            </a:r>
            <a:endParaRPr lang="en-US" sz="1900" dirty="0"/>
          </a:p>
        </p:txBody>
      </p:sp>
      <p:sp>
        <p:nvSpPr>
          <p:cNvPr id="5" name="Shape 3"/>
          <p:cNvSpPr/>
          <p:nvPr/>
        </p:nvSpPr>
        <p:spPr>
          <a:xfrm>
            <a:off x="420624" y="2212848"/>
            <a:ext cx="3273552" cy="3090672"/>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Shape 4"/>
          <p:cNvSpPr/>
          <p:nvPr/>
        </p:nvSpPr>
        <p:spPr>
          <a:xfrm>
            <a:off x="3904488" y="2212848"/>
            <a:ext cx="3273552" cy="3090672"/>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7" name="Shape 5"/>
          <p:cNvSpPr/>
          <p:nvPr/>
        </p:nvSpPr>
        <p:spPr>
          <a:xfrm>
            <a:off x="7388352" y="2212848"/>
            <a:ext cx="4361688" cy="3090672"/>
          </a:xfrm>
          <a:prstGeom prst="rect">
            <a:avLst/>
          </a:prstGeom>
          <a:solidFill>
            <a:srgbClr val="FFF3EF"/>
          </a:solidFill>
          <a:ln w="15240">
            <a:solidFill>
              <a:srgbClr val="FF6A4D"/>
            </a:solidFill>
            <a:prstDash val="solid"/>
          </a:ln>
        </p:spPr>
        <p:txBody>
          <a:bodyPr/>
          <a:lstStyle/>
          <a:p>
            <a:endParaRPr lang="zh-TW" altLang="en-US"/>
          </a:p>
        </p:txBody>
      </p:sp>
      <p:sp>
        <p:nvSpPr>
          <p:cNvPr id="8" name="Text 6"/>
          <p:cNvSpPr txBox="1"/>
          <p:nvPr/>
        </p:nvSpPr>
        <p:spPr>
          <a:xfrm>
            <a:off x="694944" y="2523744"/>
            <a:ext cx="2651760" cy="256032"/>
          </a:xfrm>
          <a:prstGeom prst="rect">
            <a:avLst/>
          </a:prstGeom>
          <a:noFill/>
          <a:ln/>
        </p:spPr>
        <p:txBody>
          <a:bodyPr wrap="square" lIns="0" tIns="0" rIns="0" bIns="0" rtlCol="0" anchor="t">
            <a:normAutofit/>
          </a:bodyPr>
          <a:lstStyle/>
          <a:p>
            <a:pPr marL="0" indent="0" algn="l">
              <a:lnSpc>
                <a:spcPct val="100000"/>
              </a:lnSpc>
              <a:buNone/>
            </a:pPr>
            <a:r>
              <a:rPr lang="en-US" sz="1050" b="1" kern="0" spc="100" dirty="0">
                <a:solidFill>
                  <a:srgbClr val="5A6B80"/>
                </a:solidFill>
                <a:latin typeface="Aptos" pitchFamily="34" charset="0"/>
                <a:ea typeface="Aptos" pitchFamily="34" charset="-122"/>
                <a:cs typeface="Aptos" pitchFamily="34" charset="-120"/>
              </a:rPr>
              <a:t>SCRIPT GENERATORS</a:t>
            </a:r>
            <a:endParaRPr lang="en-US" sz="1050" dirty="0"/>
          </a:p>
        </p:txBody>
      </p:sp>
      <p:sp>
        <p:nvSpPr>
          <p:cNvPr id="9" name="Text 7"/>
          <p:cNvSpPr txBox="1"/>
          <p:nvPr/>
        </p:nvSpPr>
        <p:spPr>
          <a:xfrm>
            <a:off x="694944" y="2980944"/>
            <a:ext cx="2651760" cy="457200"/>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Give you words</a:t>
            </a:r>
            <a:endParaRPr lang="en-US" sz="2300" dirty="0"/>
          </a:p>
        </p:txBody>
      </p:sp>
      <p:sp>
        <p:nvSpPr>
          <p:cNvPr id="10" name="Text 8"/>
          <p:cNvSpPr txBox="1"/>
          <p:nvPr/>
        </p:nvSpPr>
        <p:spPr>
          <a:xfrm>
            <a:off x="694944" y="3712464"/>
            <a:ext cx="2606040" cy="969264"/>
          </a:xfrm>
          <a:prstGeom prst="rect">
            <a:avLst/>
          </a:prstGeom>
          <a:noFill/>
          <a:ln/>
        </p:spPr>
        <p:txBody>
          <a:bodyPr wrap="square" lIns="0" tIns="0" rIns="0" bIns="0" rtlCol="0" anchor="t">
            <a:normAutofit/>
          </a:bodyPr>
          <a:lstStyle/>
          <a:p>
            <a:pPr marL="0" indent="0" algn="l">
              <a:lnSpc>
                <a:spcPct val="100000"/>
              </a:lnSpc>
              <a:buNone/>
            </a:pPr>
            <a:r>
              <a:rPr lang="en-US" sz="1700" dirty="0">
                <a:solidFill>
                  <a:srgbClr val="5A6B80"/>
                </a:solidFill>
                <a:latin typeface="Aptos" pitchFamily="34" charset="0"/>
                <a:ea typeface="Aptos" pitchFamily="34" charset="-122"/>
                <a:cs typeface="Aptos" pitchFamily="34" charset="-120"/>
              </a:rPr>
              <a:t>Useful text, but no demonstration of rhythm, emphasis, or delivery.</a:t>
            </a:r>
            <a:endParaRPr lang="en-US" sz="1700" dirty="0"/>
          </a:p>
        </p:txBody>
      </p:sp>
      <p:sp>
        <p:nvSpPr>
          <p:cNvPr id="11" name="Text 9"/>
          <p:cNvSpPr txBox="1"/>
          <p:nvPr/>
        </p:nvSpPr>
        <p:spPr>
          <a:xfrm>
            <a:off x="4178808" y="2523744"/>
            <a:ext cx="2651760" cy="256032"/>
          </a:xfrm>
          <a:prstGeom prst="rect">
            <a:avLst/>
          </a:prstGeom>
          <a:noFill/>
          <a:ln/>
        </p:spPr>
        <p:txBody>
          <a:bodyPr wrap="square" lIns="0" tIns="0" rIns="0" bIns="0" rtlCol="0" anchor="t">
            <a:normAutofit/>
          </a:bodyPr>
          <a:lstStyle/>
          <a:p>
            <a:pPr marL="0" indent="0" algn="l">
              <a:lnSpc>
                <a:spcPct val="100000"/>
              </a:lnSpc>
              <a:buNone/>
            </a:pPr>
            <a:r>
              <a:rPr lang="en-US" sz="1050" b="1" kern="0" spc="100" dirty="0">
                <a:solidFill>
                  <a:srgbClr val="5A6B80"/>
                </a:solidFill>
                <a:latin typeface="Aptos" pitchFamily="34" charset="0"/>
                <a:ea typeface="Aptos" pitchFamily="34" charset="-122"/>
                <a:cs typeface="Aptos" pitchFamily="34" charset="-120"/>
              </a:rPr>
              <a:t>SPEECH COACHES</a:t>
            </a:r>
            <a:endParaRPr lang="en-US" sz="1050" dirty="0"/>
          </a:p>
        </p:txBody>
      </p:sp>
      <p:sp>
        <p:nvSpPr>
          <p:cNvPr id="12" name="Text 10"/>
          <p:cNvSpPr txBox="1"/>
          <p:nvPr/>
        </p:nvSpPr>
        <p:spPr>
          <a:xfrm>
            <a:off x="4178808" y="2980944"/>
            <a:ext cx="2697480" cy="530352"/>
          </a:xfrm>
          <a:prstGeom prst="rect">
            <a:avLst/>
          </a:prstGeom>
          <a:noFill/>
          <a:ln/>
        </p:spPr>
        <p:txBody>
          <a:bodyPr wrap="square" lIns="0" tIns="0" rIns="0" bIns="0" rtlCol="0" anchor="t">
            <a:normAutofit fontScale="92500"/>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Score your recording</a:t>
            </a:r>
            <a:endParaRPr lang="en-US" sz="2300" dirty="0"/>
          </a:p>
        </p:txBody>
      </p:sp>
      <p:sp>
        <p:nvSpPr>
          <p:cNvPr id="13" name="Text 11"/>
          <p:cNvSpPr txBox="1"/>
          <p:nvPr/>
        </p:nvSpPr>
        <p:spPr>
          <a:xfrm>
            <a:off x="4178808" y="3712464"/>
            <a:ext cx="2624328" cy="1078992"/>
          </a:xfrm>
          <a:prstGeom prst="rect">
            <a:avLst/>
          </a:prstGeom>
          <a:noFill/>
          <a:ln/>
        </p:spPr>
        <p:txBody>
          <a:bodyPr wrap="square" lIns="0" tIns="0" rIns="0" bIns="0" rtlCol="0" anchor="t">
            <a:normAutofit/>
          </a:bodyPr>
          <a:lstStyle/>
          <a:p>
            <a:pPr marL="0" indent="0" algn="l">
              <a:lnSpc>
                <a:spcPct val="100000"/>
              </a:lnSpc>
              <a:buNone/>
            </a:pPr>
            <a:r>
              <a:rPr lang="en-US" sz="1700" dirty="0">
                <a:solidFill>
                  <a:srgbClr val="5A6B80"/>
                </a:solidFill>
                <a:latin typeface="Aptos" pitchFamily="34" charset="0"/>
                <a:ea typeface="Aptos" pitchFamily="34" charset="-122"/>
                <a:cs typeface="Aptos" pitchFamily="34" charset="-120"/>
              </a:rPr>
              <a:t>Helpful after you can already say the talk—and after you are willing to record it.</a:t>
            </a:r>
            <a:endParaRPr lang="en-US" sz="1700" dirty="0"/>
          </a:p>
        </p:txBody>
      </p:sp>
      <p:sp>
        <p:nvSpPr>
          <p:cNvPr id="14" name="Text 12"/>
          <p:cNvSpPr txBox="1"/>
          <p:nvPr/>
        </p:nvSpPr>
        <p:spPr>
          <a:xfrm>
            <a:off x="7699248" y="2523744"/>
            <a:ext cx="3566160" cy="256032"/>
          </a:xfrm>
          <a:prstGeom prst="rect">
            <a:avLst/>
          </a:prstGeom>
          <a:noFill/>
          <a:ln/>
        </p:spPr>
        <p:txBody>
          <a:bodyPr wrap="square" lIns="0" tIns="0" rIns="0" bIns="0" rtlCol="0" anchor="t">
            <a:normAutofit/>
          </a:bodyPr>
          <a:lstStyle/>
          <a:p>
            <a:pPr marL="0" indent="0" algn="l">
              <a:lnSpc>
                <a:spcPct val="100000"/>
              </a:lnSpc>
              <a:buNone/>
            </a:pPr>
            <a:r>
              <a:rPr lang="en-US" sz="1050" b="1" kern="0" spc="140" dirty="0">
                <a:solidFill>
                  <a:srgbClr val="FF6A4D"/>
                </a:solidFill>
                <a:latin typeface="Aptos" pitchFamily="34" charset="0"/>
                <a:ea typeface="Aptos" pitchFamily="34" charset="-122"/>
                <a:cs typeface="Aptos" pitchFamily="34" charset="-120"/>
              </a:rPr>
              <a:t>PREVOCA</a:t>
            </a:r>
            <a:endParaRPr lang="en-US" sz="1050" dirty="0"/>
          </a:p>
        </p:txBody>
      </p:sp>
      <p:sp>
        <p:nvSpPr>
          <p:cNvPr id="15" name="Text 13"/>
          <p:cNvSpPr txBox="1"/>
          <p:nvPr/>
        </p:nvSpPr>
        <p:spPr>
          <a:xfrm>
            <a:off x="7699248" y="2980944"/>
            <a:ext cx="3703320" cy="658368"/>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Gives you a model to hear</a:t>
            </a:r>
            <a:endParaRPr lang="en-US" sz="2500" dirty="0"/>
          </a:p>
        </p:txBody>
      </p:sp>
      <p:sp>
        <p:nvSpPr>
          <p:cNvPr id="16" name="Text 14"/>
          <p:cNvSpPr txBox="1"/>
          <p:nvPr/>
        </p:nvSpPr>
        <p:spPr>
          <a:xfrm>
            <a:off x="7699248" y="3822192"/>
            <a:ext cx="3566160" cy="1170432"/>
          </a:xfrm>
          <a:prstGeom prst="rect">
            <a:avLst/>
          </a:prstGeom>
          <a:noFill/>
          <a:ln/>
        </p:spPr>
        <p:txBody>
          <a:bodyPr wrap="square" lIns="0" tIns="0" rIns="0" bIns="0" rtlCol="0" anchor="t">
            <a:normAutofit/>
          </a:bodyPr>
          <a:lstStyle/>
          <a:p>
            <a:pPr marL="0" indent="0" algn="l">
              <a:lnSpc>
                <a:spcPct val="100000"/>
              </a:lnSpc>
              <a:buNone/>
            </a:pPr>
            <a:r>
              <a:rPr lang="en-US" sz="1750" dirty="0">
                <a:solidFill>
                  <a:srgbClr val="10233F"/>
                </a:solidFill>
                <a:latin typeface="Aptos" pitchFamily="34" charset="0"/>
                <a:ea typeface="Aptos" pitchFamily="34" charset="-122"/>
                <a:cs typeface="Aptos" pitchFamily="34" charset="-120"/>
              </a:rPr>
              <a:t>Your slides become a faithful, timed script and a slide-by-slide spoken example. Start with imitation; improve through rehearsal.</a:t>
            </a:r>
            <a:endParaRPr lang="en-US" sz="175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3</a:t>
            </a:fld>
            <a:endParaRPr lang="en-US"/>
          </a:p>
        </p:txBody>
      </p:sp>
      <p:pic>
        <p:nvPicPr>
          <p:cNvPr id="26" name="Prevoca narration 3" descr="Prevoca narration for slide 3. Delete this object to remove the narration from this slide.">
            <a:hlinkClick r:id="" action="ppaction://media"/>
          </p:cNvPr>
          <p:cNvPicPr>
            <a:picLocks noChangeAspect="1" noRot="1" noChangeArrowheads="1"/>
          </p:cNvPicPr>
          <p:nvPr>
            <a:audioFile r:link="rId4"/>
            <p:extLst>
              <p:ext uri="{DAA4B4D4-6D71-4841-9C94-3DE7FCFB9230}">
                <p14:media xmlns:p14="http://schemas.microsoft.com/office/powerpoint/2010/main" r:embed="rId3"/>
              </p:ext>
            </p:extLst>
          </p:nvPr>
        </p:nvPicPr>
        <p:blipFill>
          <a:blip r:embed="rId5"/>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2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HOW IT WORKS</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fontScale="92500"/>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Prevoca reads the whole deck before it writes a single page</a:t>
            </a:r>
            <a:endParaRPr lang="en-US" sz="3550" dirty="0"/>
          </a:p>
        </p:txBody>
      </p:sp>
      <p:sp>
        <p:nvSpPr>
          <p:cNvPr id="4" name="Text 2"/>
          <p:cNvSpPr txBox="1"/>
          <p:nvPr/>
        </p:nvSpPr>
        <p:spPr>
          <a:xfrm>
            <a:off x="420624" y="1417320"/>
            <a:ext cx="877824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A good transition depends on knowing where the talk is going.</a:t>
            </a:r>
            <a:endParaRPr lang="en-US" sz="1900" dirty="0"/>
          </a:p>
        </p:txBody>
      </p:sp>
      <p:sp>
        <p:nvSpPr>
          <p:cNvPr id="5" name="Shape 3"/>
          <p:cNvSpPr/>
          <p:nvPr/>
        </p:nvSpPr>
        <p:spPr>
          <a:xfrm>
            <a:off x="658368" y="2971800"/>
            <a:ext cx="10561320" cy="0"/>
          </a:xfrm>
          <a:prstGeom prst="line">
            <a:avLst/>
          </a:prstGeom>
          <a:noFill/>
          <a:ln w="17780">
            <a:solidFill>
              <a:srgbClr val="E3E9F0"/>
            </a:solidFill>
            <a:prstDash val="solid"/>
          </a:ln>
        </p:spPr>
        <p:txBody>
          <a:bodyPr/>
          <a:lstStyle/>
          <a:p>
            <a:endParaRPr lang="zh-TW" altLang="en-US"/>
          </a:p>
        </p:txBody>
      </p:sp>
      <p:sp>
        <p:nvSpPr>
          <p:cNvPr id="6" name="Shape 4"/>
          <p:cNvSpPr/>
          <p:nvPr/>
        </p:nvSpPr>
        <p:spPr>
          <a:xfrm>
            <a:off x="658368" y="2807208"/>
            <a:ext cx="329184" cy="329184"/>
          </a:xfrm>
          <a:prstGeom prst="ellipse">
            <a:avLst/>
          </a:prstGeom>
          <a:solidFill>
            <a:srgbClr val="FF6A4D"/>
          </a:solidFill>
          <a:ln w="12700">
            <a:solidFill>
              <a:srgbClr val="333333">
                <a:alpha val="0"/>
              </a:srgbClr>
            </a:solidFill>
            <a:prstDash val="solid"/>
          </a:ln>
        </p:spPr>
        <p:txBody>
          <a:bodyPr/>
          <a:lstStyle/>
          <a:p>
            <a:endParaRPr lang="zh-TW" altLang="en-US"/>
          </a:p>
        </p:txBody>
      </p:sp>
      <p:sp>
        <p:nvSpPr>
          <p:cNvPr id="7" name="Text 5"/>
          <p:cNvSpPr txBox="1"/>
          <p:nvPr/>
        </p:nvSpPr>
        <p:spPr>
          <a:xfrm>
            <a:off x="676656" y="2331720"/>
            <a:ext cx="310896" cy="237744"/>
          </a:xfrm>
          <a:prstGeom prst="rect">
            <a:avLst/>
          </a:prstGeom>
          <a:noFill/>
          <a:ln/>
        </p:spPr>
        <p:txBody>
          <a:bodyPr wrap="square" lIns="0" tIns="0" rIns="0" bIns="0" rtlCol="0" anchor="t">
            <a:normAutofit/>
          </a:bodyPr>
          <a:lstStyle/>
          <a:p>
            <a:pPr marL="0" indent="0" algn="ctr">
              <a:lnSpc>
                <a:spcPct val="100000"/>
              </a:lnSpc>
              <a:buNone/>
            </a:pPr>
            <a:r>
              <a:rPr lang="en-US" sz="1100" b="1" dirty="0">
                <a:solidFill>
                  <a:srgbClr val="5A6B80"/>
                </a:solidFill>
                <a:latin typeface="Aptos" pitchFamily="34" charset="0"/>
                <a:ea typeface="Aptos" pitchFamily="34" charset="-122"/>
                <a:cs typeface="Aptos" pitchFamily="34" charset="-120"/>
              </a:rPr>
              <a:t>1</a:t>
            </a:r>
            <a:endParaRPr lang="en-US" sz="1100" dirty="0"/>
          </a:p>
        </p:txBody>
      </p:sp>
      <p:sp>
        <p:nvSpPr>
          <p:cNvPr id="8" name="Text 6"/>
          <p:cNvSpPr txBox="1"/>
          <p:nvPr/>
        </p:nvSpPr>
        <p:spPr>
          <a:xfrm>
            <a:off x="658368" y="3401568"/>
            <a:ext cx="2834640" cy="438912"/>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Upload</a:t>
            </a:r>
            <a:endParaRPr lang="en-US" sz="2500" dirty="0"/>
          </a:p>
        </p:txBody>
      </p:sp>
      <p:sp>
        <p:nvSpPr>
          <p:cNvPr id="9" name="Text 7"/>
          <p:cNvSpPr txBox="1"/>
          <p:nvPr/>
        </p:nvSpPr>
        <p:spPr>
          <a:xfrm>
            <a:off x="658368" y="4078224"/>
            <a:ext cx="2880360" cy="1024128"/>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PDF or PowerPoint</a:t>
            </a:r>
            <a:endParaRPr lang="en-US" sz="1750" dirty="0"/>
          </a:p>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Up to 25 MB and 40 slides</a:t>
            </a:r>
            <a:endParaRPr lang="en-US" sz="1750" dirty="0"/>
          </a:p>
        </p:txBody>
      </p:sp>
      <p:sp>
        <p:nvSpPr>
          <p:cNvPr id="10" name="Shape 8"/>
          <p:cNvSpPr/>
          <p:nvPr/>
        </p:nvSpPr>
        <p:spPr>
          <a:xfrm>
            <a:off x="4224528" y="2807208"/>
            <a:ext cx="329184" cy="329184"/>
          </a:xfrm>
          <a:prstGeom prst="ellipse">
            <a:avLst/>
          </a:prstGeom>
          <a:solidFill>
            <a:srgbClr val="16B1CC"/>
          </a:solidFill>
          <a:ln w="12700">
            <a:solidFill>
              <a:srgbClr val="333333">
                <a:alpha val="0"/>
              </a:srgbClr>
            </a:solidFill>
            <a:prstDash val="solid"/>
          </a:ln>
        </p:spPr>
        <p:txBody>
          <a:bodyPr/>
          <a:lstStyle/>
          <a:p>
            <a:endParaRPr lang="zh-TW" altLang="en-US"/>
          </a:p>
        </p:txBody>
      </p:sp>
      <p:sp>
        <p:nvSpPr>
          <p:cNvPr id="11" name="Text 9"/>
          <p:cNvSpPr txBox="1"/>
          <p:nvPr/>
        </p:nvSpPr>
        <p:spPr>
          <a:xfrm>
            <a:off x="4242816" y="2331720"/>
            <a:ext cx="310896" cy="237744"/>
          </a:xfrm>
          <a:prstGeom prst="rect">
            <a:avLst/>
          </a:prstGeom>
          <a:noFill/>
          <a:ln/>
        </p:spPr>
        <p:txBody>
          <a:bodyPr wrap="square" lIns="0" tIns="0" rIns="0" bIns="0" rtlCol="0" anchor="t">
            <a:normAutofit/>
          </a:bodyPr>
          <a:lstStyle/>
          <a:p>
            <a:pPr marL="0" indent="0" algn="ctr">
              <a:lnSpc>
                <a:spcPct val="100000"/>
              </a:lnSpc>
              <a:buNone/>
            </a:pPr>
            <a:r>
              <a:rPr lang="en-US" sz="1100" b="1" dirty="0">
                <a:solidFill>
                  <a:srgbClr val="5A6B80"/>
                </a:solidFill>
                <a:latin typeface="Aptos" pitchFamily="34" charset="0"/>
                <a:ea typeface="Aptos" pitchFamily="34" charset="-122"/>
                <a:cs typeface="Aptos" pitchFamily="34" charset="-120"/>
              </a:rPr>
              <a:t>2</a:t>
            </a:r>
            <a:endParaRPr lang="en-US" sz="1100" dirty="0"/>
          </a:p>
        </p:txBody>
      </p:sp>
      <p:sp>
        <p:nvSpPr>
          <p:cNvPr id="12" name="Text 10"/>
          <p:cNvSpPr txBox="1"/>
          <p:nvPr/>
        </p:nvSpPr>
        <p:spPr>
          <a:xfrm>
            <a:off x="4224528" y="3401568"/>
            <a:ext cx="2834640" cy="438912"/>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Understand</a:t>
            </a:r>
            <a:endParaRPr lang="en-US" sz="2500" dirty="0"/>
          </a:p>
        </p:txBody>
      </p:sp>
      <p:sp>
        <p:nvSpPr>
          <p:cNvPr id="13" name="Text 11"/>
          <p:cNvSpPr txBox="1"/>
          <p:nvPr/>
        </p:nvSpPr>
        <p:spPr>
          <a:xfrm>
            <a:off x="4224528" y="4078224"/>
            <a:ext cx="2880360" cy="1024128"/>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Narrative arc, timing,</a:t>
            </a:r>
            <a:endParaRPr lang="en-US" sz="1750" dirty="0"/>
          </a:p>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transitions, and missing context</a:t>
            </a:r>
            <a:endParaRPr lang="en-US" sz="1750" dirty="0"/>
          </a:p>
        </p:txBody>
      </p:sp>
      <p:sp>
        <p:nvSpPr>
          <p:cNvPr id="14" name="Shape 12"/>
          <p:cNvSpPr/>
          <p:nvPr/>
        </p:nvSpPr>
        <p:spPr>
          <a:xfrm>
            <a:off x="7790688" y="2807208"/>
            <a:ext cx="329184" cy="329184"/>
          </a:xfrm>
          <a:prstGeom prst="ellipse">
            <a:avLst/>
          </a:prstGeom>
          <a:solidFill>
            <a:srgbClr val="FF6A4D"/>
          </a:solidFill>
          <a:ln w="12700">
            <a:solidFill>
              <a:srgbClr val="333333">
                <a:alpha val="0"/>
              </a:srgbClr>
            </a:solidFill>
            <a:prstDash val="solid"/>
          </a:ln>
        </p:spPr>
        <p:txBody>
          <a:bodyPr/>
          <a:lstStyle/>
          <a:p>
            <a:endParaRPr lang="zh-TW" altLang="en-US"/>
          </a:p>
        </p:txBody>
      </p:sp>
      <p:sp>
        <p:nvSpPr>
          <p:cNvPr id="15" name="Text 13"/>
          <p:cNvSpPr txBox="1"/>
          <p:nvPr/>
        </p:nvSpPr>
        <p:spPr>
          <a:xfrm>
            <a:off x="7808976" y="2331720"/>
            <a:ext cx="310896" cy="237744"/>
          </a:xfrm>
          <a:prstGeom prst="rect">
            <a:avLst/>
          </a:prstGeom>
          <a:noFill/>
          <a:ln/>
        </p:spPr>
        <p:txBody>
          <a:bodyPr wrap="square" lIns="0" tIns="0" rIns="0" bIns="0" rtlCol="0" anchor="t">
            <a:normAutofit/>
          </a:bodyPr>
          <a:lstStyle/>
          <a:p>
            <a:pPr marL="0" indent="0" algn="ctr">
              <a:lnSpc>
                <a:spcPct val="100000"/>
              </a:lnSpc>
              <a:buNone/>
            </a:pPr>
            <a:r>
              <a:rPr lang="en-US" sz="1100" b="1" dirty="0">
                <a:solidFill>
                  <a:srgbClr val="5A6B80"/>
                </a:solidFill>
                <a:latin typeface="Aptos" pitchFamily="34" charset="0"/>
                <a:ea typeface="Aptos" pitchFamily="34" charset="-122"/>
                <a:cs typeface="Aptos" pitchFamily="34" charset="-120"/>
              </a:rPr>
              <a:t>3</a:t>
            </a:r>
            <a:endParaRPr lang="en-US" sz="1100" dirty="0"/>
          </a:p>
        </p:txBody>
      </p:sp>
      <p:sp>
        <p:nvSpPr>
          <p:cNvPr id="16" name="Text 14"/>
          <p:cNvSpPr txBox="1"/>
          <p:nvPr/>
        </p:nvSpPr>
        <p:spPr>
          <a:xfrm>
            <a:off x="7790688" y="3401568"/>
            <a:ext cx="2834640" cy="438912"/>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Practise</a:t>
            </a:r>
            <a:endParaRPr lang="en-US" sz="2500" dirty="0"/>
          </a:p>
        </p:txBody>
      </p:sp>
      <p:sp>
        <p:nvSpPr>
          <p:cNvPr id="17" name="Text 15"/>
          <p:cNvSpPr txBox="1"/>
          <p:nvPr/>
        </p:nvSpPr>
        <p:spPr>
          <a:xfrm>
            <a:off x="7790688" y="4078224"/>
            <a:ext cx="2880360" cy="1024128"/>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Every slide gets a script</a:t>
            </a:r>
            <a:endParaRPr lang="en-US" sz="1750" dirty="0"/>
          </a:p>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Listen page by page</a:t>
            </a:r>
            <a:endParaRPr lang="en-US" sz="1750" dirty="0"/>
          </a:p>
        </p:txBody>
      </p:sp>
      <p:sp>
        <p:nvSpPr>
          <p:cNvPr id="18" name="Text 16"/>
          <p:cNvSpPr txBox="1"/>
          <p:nvPr/>
        </p:nvSpPr>
        <p:spPr>
          <a:xfrm>
            <a:off x="658368" y="5440680"/>
            <a:ext cx="10515600" cy="749808"/>
          </a:xfrm>
          <a:prstGeom prst="rect">
            <a:avLst/>
          </a:prstGeom>
          <a:noFill/>
          <a:ln/>
        </p:spPr>
        <p:txBody>
          <a:bodyPr wrap="square" lIns="0" tIns="0" rIns="0" bIns="0" rtlCol="0" anchor="t">
            <a:normAutofit/>
          </a:bodyPr>
          <a:lstStyle/>
          <a:p>
            <a:pPr marL="0" indent="0" algn="l">
              <a:lnSpc>
                <a:spcPct val="100000"/>
              </a:lnSpc>
              <a:buNone/>
            </a:pPr>
            <a:r>
              <a:rPr lang="en-US" sz="1800" b="1" dirty="0">
                <a:solidFill>
                  <a:srgbClr val="10233F"/>
                </a:solidFill>
                <a:latin typeface="Aptos" pitchFamily="34" charset="0"/>
                <a:ea typeface="Aptos" pitchFamily="34" charset="-122"/>
                <a:cs typeface="Aptos" pitchFamily="34" charset="-120"/>
              </a:rPr>
              <a:t>The words arrive first. Recordings follow slide by slide, so you can start reading before the full audio is ready.</a:t>
            </a:r>
            <a:endParaRPr lang="en-US" sz="18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4</a:t>
            </a:fld>
            <a:endParaRPr lang="en-US"/>
          </a:p>
        </p:txBody>
      </p:sp>
      <p:pic>
        <p:nvPicPr>
          <p:cNvPr id="26" name="Prevoca narration 4" descr="Prevoca narration for slide 4. Delete this object to remove the narration from this slide.">
            <a:hlinkClick r:id="" action="ppaction://media"/>
          </p:cNvPr>
          <p:cNvPicPr>
            <a:picLocks noChangeAspect="1" noRot="1" noChangeArrowheads="1"/>
          </p:cNvPicPr>
          <p:nvPr>
            <a:audioFile r:link="rId4"/>
            <p:extLst>
              <p:ext uri="{DAA4B4D4-6D71-4841-9C94-3DE7FCFB9230}">
                <p14:media xmlns:p14="http://schemas.microsoft.com/office/powerpoint/2010/main" r:embed="rId3"/>
              </p:ext>
            </p:extLst>
          </p:nvPr>
        </p:nvPicPr>
        <p:blipFill>
          <a:blip r:embed="rId5"/>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2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THE TRUST RULE</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Fluent is useless if it invents your claim</a:t>
            </a:r>
            <a:endParaRPr lang="en-US" sz="3550" dirty="0"/>
          </a:p>
        </p:txBody>
      </p:sp>
      <p:sp>
        <p:nvSpPr>
          <p:cNvPr id="4" name="Text 2"/>
          <p:cNvSpPr txBox="1"/>
          <p:nvPr/>
        </p:nvSpPr>
        <p:spPr>
          <a:xfrm>
            <a:off x="420624" y="1417320"/>
            <a:ext cx="969264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Prevoca optimises for content fidelity before confidence, polish, or completeness.</a:t>
            </a:r>
            <a:endParaRPr lang="en-US" sz="1900" dirty="0"/>
          </a:p>
        </p:txBody>
      </p:sp>
      <p:sp>
        <p:nvSpPr>
          <p:cNvPr id="5" name="Shape 3"/>
          <p:cNvSpPr/>
          <p:nvPr/>
        </p:nvSpPr>
        <p:spPr>
          <a:xfrm>
            <a:off x="420624" y="2167128"/>
            <a:ext cx="5376672" cy="324612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Shape 4"/>
          <p:cNvSpPr/>
          <p:nvPr/>
        </p:nvSpPr>
        <p:spPr>
          <a:xfrm>
            <a:off x="6016752" y="2167128"/>
            <a:ext cx="5733288" cy="3246120"/>
          </a:xfrm>
          <a:prstGeom prst="rect">
            <a:avLst/>
          </a:prstGeom>
          <a:solidFill>
            <a:srgbClr val="FFF3EF"/>
          </a:solidFill>
          <a:ln w="12700">
            <a:solidFill>
              <a:srgbClr val="FF6A4D"/>
            </a:solidFill>
            <a:prstDash val="solid"/>
          </a:ln>
        </p:spPr>
        <p:txBody>
          <a:bodyPr/>
          <a:lstStyle/>
          <a:p>
            <a:endParaRPr lang="zh-TW" altLang="en-US"/>
          </a:p>
        </p:txBody>
      </p:sp>
      <p:sp>
        <p:nvSpPr>
          <p:cNvPr id="7" name="Text 5"/>
          <p:cNvSpPr txBox="1"/>
          <p:nvPr/>
        </p:nvSpPr>
        <p:spPr>
          <a:xfrm>
            <a:off x="713232" y="2496312"/>
            <a:ext cx="2560320" cy="228600"/>
          </a:xfrm>
          <a:prstGeom prst="rect">
            <a:avLst/>
          </a:prstGeom>
          <a:noFill/>
          <a:ln/>
        </p:spPr>
        <p:txBody>
          <a:bodyPr wrap="square" lIns="0" tIns="0" rIns="0" bIns="0" rtlCol="0" anchor="t">
            <a:normAutofit/>
          </a:bodyPr>
          <a:lstStyle/>
          <a:p>
            <a:pPr marL="0" indent="0" algn="l">
              <a:lnSpc>
                <a:spcPct val="100000"/>
              </a:lnSpc>
              <a:buNone/>
            </a:pPr>
            <a:r>
              <a:rPr lang="en-US" sz="1050" b="1" kern="0" spc="120" dirty="0">
                <a:solidFill>
                  <a:srgbClr val="16B1CC"/>
                </a:solidFill>
                <a:latin typeface="Aptos" pitchFamily="34" charset="0"/>
                <a:ea typeface="Aptos" pitchFamily="34" charset="-122"/>
                <a:cs typeface="Aptos" pitchFamily="34" charset="-120"/>
              </a:rPr>
              <a:t>SAFE TO ADD</a:t>
            </a:r>
            <a:endParaRPr lang="en-US" sz="1050" dirty="0"/>
          </a:p>
        </p:txBody>
      </p:sp>
      <p:sp>
        <p:nvSpPr>
          <p:cNvPr id="8" name="Text 6"/>
          <p:cNvSpPr txBox="1"/>
          <p:nvPr/>
        </p:nvSpPr>
        <p:spPr>
          <a:xfrm>
            <a:off x="713232" y="2926080"/>
            <a:ext cx="4526280" cy="566928"/>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Context that belongs to the field</a:t>
            </a:r>
            <a:endParaRPr lang="en-US" sz="2300" dirty="0"/>
          </a:p>
        </p:txBody>
      </p:sp>
      <p:sp>
        <p:nvSpPr>
          <p:cNvPr id="9" name="Text 7"/>
          <p:cNvSpPr txBox="1"/>
          <p:nvPr/>
        </p:nvSpPr>
        <p:spPr>
          <a:xfrm>
            <a:off x="713232" y="3767328"/>
            <a:ext cx="4389120" cy="1143000"/>
          </a:xfrm>
          <a:prstGeom prst="rect">
            <a:avLst/>
          </a:prstGeom>
          <a:noFill/>
          <a:ln/>
        </p:spPr>
        <p:txBody>
          <a:bodyPr wrap="square" lIns="0" tIns="0" rIns="0" bIns="0" rtlCol="0" anchor="t">
            <a:normAutofit/>
          </a:bodyPr>
          <a:lstStyle/>
          <a:p>
            <a:pPr algn="l">
              <a:lnSpc>
                <a:spcPct val="110000"/>
              </a:lnSpc>
            </a:pPr>
            <a:r>
              <a:rPr lang="en-US" sz="1800" dirty="0">
                <a:solidFill>
                  <a:srgbClr val="5A6B80"/>
                </a:solidFill>
                <a:latin typeface="Aptos" pitchFamily="34" charset="0"/>
                <a:ea typeface="Aptos" pitchFamily="34" charset="-122"/>
                <a:cs typeface="Aptos" pitchFamily="34" charset="-120"/>
              </a:rPr>
              <a:t>• Common background</a:t>
            </a:r>
            <a:endParaRPr lang="en-US" sz="1800" dirty="0"/>
          </a:p>
          <a:p>
            <a:pPr algn="l">
              <a:lnSpc>
                <a:spcPct val="110000"/>
              </a:lnSpc>
            </a:pPr>
            <a:r>
              <a:rPr lang="en-US" sz="1800" dirty="0">
                <a:solidFill>
                  <a:srgbClr val="5A6B80"/>
                </a:solidFill>
                <a:latin typeface="Aptos" pitchFamily="34" charset="0"/>
                <a:ea typeface="Aptos" pitchFamily="34" charset="-122"/>
                <a:cs typeface="Aptos" pitchFamily="34" charset="-120"/>
              </a:rPr>
              <a:t>• Method principles</a:t>
            </a:r>
            <a:endParaRPr lang="en-US" sz="1800" dirty="0"/>
          </a:p>
          <a:p>
            <a:pPr algn="l">
              <a:lnSpc>
                <a:spcPct val="110000"/>
              </a:lnSpc>
            </a:pPr>
            <a:r>
              <a:rPr lang="en-US" sz="1800" dirty="0">
                <a:solidFill>
                  <a:srgbClr val="5A6B80"/>
                </a:solidFill>
                <a:latin typeface="Aptos" pitchFamily="34" charset="0"/>
                <a:ea typeface="Aptos" pitchFamily="34" charset="-122"/>
                <a:cs typeface="Aptos" pitchFamily="34" charset="-120"/>
              </a:rPr>
              <a:t>• Shared definitions</a:t>
            </a:r>
            <a:endParaRPr lang="en-US" sz="1800" dirty="0"/>
          </a:p>
        </p:txBody>
      </p:sp>
      <p:sp>
        <p:nvSpPr>
          <p:cNvPr id="10" name="Text 8"/>
          <p:cNvSpPr txBox="1"/>
          <p:nvPr/>
        </p:nvSpPr>
        <p:spPr>
          <a:xfrm>
            <a:off x="6327648" y="2496312"/>
            <a:ext cx="3291840" cy="228600"/>
          </a:xfrm>
          <a:prstGeom prst="rect">
            <a:avLst/>
          </a:prstGeom>
          <a:noFill/>
          <a:ln/>
        </p:spPr>
        <p:txBody>
          <a:bodyPr wrap="square" lIns="0" tIns="0" rIns="0" bIns="0" rtlCol="0" anchor="t">
            <a:normAutofit/>
          </a:bodyPr>
          <a:lstStyle/>
          <a:p>
            <a:pPr marL="0" indent="0" algn="l">
              <a:lnSpc>
                <a:spcPct val="100000"/>
              </a:lnSpc>
              <a:buNone/>
            </a:pPr>
            <a:r>
              <a:rPr lang="en-US" sz="1050" b="1" kern="0" spc="120" dirty="0">
                <a:solidFill>
                  <a:srgbClr val="FF6A4D"/>
                </a:solidFill>
                <a:latin typeface="Aptos" pitchFamily="34" charset="0"/>
                <a:ea typeface="Aptos" pitchFamily="34" charset="-122"/>
                <a:cs typeface="Aptos" pitchFamily="34" charset="-120"/>
              </a:rPr>
              <a:t>MUST COME FROM YOU</a:t>
            </a:r>
            <a:endParaRPr lang="en-US" sz="1050" dirty="0"/>
          </a:p>
        </p:txBody>
      </p:sp>
      <p:sp>
        <p:nvSpPr>
          <p:cNvPr id="11" name="Text 9"/>
          <p:cNvSpPr txBox="1"/>
          <p:nvPr/>
        </p:nvSpPr>
        <p:spPr>
          <a:xfrm>
            <a:off x="6327648" y="2926080"/>
            <a:ext cx="4736592" cy="566928"/>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Claims only your deck can support</a:t>
            </a:r>
            <a:endParaRPr lang="en-US" sz="2300" dirty="0"/>
          </a:p>
        </p:txBody>
      </p:sp>
      <p:sp>
        <p:nvSpPr>
          <p:cNvPr id="12" name="Text 10"/>
          <p:cNvSpPr txBox="1"/>
          <p:nvPr/>
        </p:nvSpPr>
        <p:spPr>
          <a:xfrm>
            <a:off x="6327648" y="3767328"/>
            <a:ext cx="4572000" cy="1143000"/>
          </a:xfrm>
          <a:prstGeom prst="rect">
            <a:avLst/>
          </a:prstGeom>
          <a:noFill/>
          <a:ln/>
        </p:spPr>
        <p:txBody>
          <a:bodyPr wrap="square" lIns="0" tIns="0" rIns="0" bIns="0" rtlCol="0" anchor="t">
            <a:normAutofit/>
          </a:bodyPr>
          <a:lstStyle/>
          <a:p>
            <a:pPr marL="0" indent="0" algn="l">
              <a:lnSpc>
                <a:spcPct val="110000"/>
              </a:lnSpc>
              <a:buNone/>
            </a:pPr>
            <a:r>
              <a:rPr lang="en-US" sz="1800" dirty="0">
                <a:solidFill>
                  <a:srgbClr val="5A6B80"/>
                </a:solidFill>
                <a:latin typeface="Aptos" pitchFamily="34" charset="0"/>
                <a:ea typeface="Aptos" pitchFamily="34" charset="-122"/>
                <a:cs typeface="Aptos" pitchFamily="34" charset="-120"/>
              </a:rPr>
              <a:t>• Experimental results</a:t>
            </a:r>
            <a:endParaRPr lang="en-US" sz="1800" dirty="0"/>
          </a:p>
          <a:p>
            <a:pPr marL="0" indent="0" algn="l">
              <a:lnSpc>
                <a:spcPct val="110000"/>
              </a:lnSpc>
              <a:buNone/>
            </a:pPr>
            <a:r>
              <a:rPr lang="en-US" sz="1800" dirty="0">
                <a:solidFill>
                  <a:srgbClr val="5A6B80"/>
                </a:solidFill>
                <a:latin typeface="Aptos" pitchFamily="34" charset="0"/>
                <a:ea typeface="Aptos" pitchFamily="34" charset="-122"/>
                <a:cs typeface="Aptos" pitchFamily="34" charset="-120"/>
              </a:rPr>
              <a:t>• Business metrics</a:t>
            </a:r>
            <a:endParaRPr lang="en-US" sz="1800" dirty="0"/>
          </a:p>
          <a:p>
            <a:pPr marL="0" indent="0" algn="l">
              <a:lnSpc>
                <a:spcPct val="110000"/>
              </a:lnSpc>
              <a:buNone/>
            </a:pPr>
            <a:r>
              <a:rPr lang="en-US" sz="1800" dirty="0">
                <a:solidFill>
                  <a:srgbClr val="5A6B80"/>
                </a:solidFill>
                <a:latin typeface="Aptos" pitchFamily="34" charset="0"/>
                <a:ea typeface="Aptos" pitchFamily="34" charset="-122"/>
                <a:cs typeface="Aptos" pitchFamily="34" charset="-120"/>
              </a:rPr>
              <a:t>• Your conclusion or comparison</a:t>
            </a:r>
            <a:endParaRPr lang="en-US" sz="1800" dirty="0"/>
          </a:p>
        </p:txBody>
      </p:sp>
      <p:sp>
        <p:nvSpPr>
          <p:cNvPr id="13" name="Text 11"/>
          <p:cNvSpPr txBox="1"/>
          <p:nvPr/>
        </p:nvSpPr>
        <p:spPr>
          <a:xfrm>
            <a:off x="420624" y="5687568"/>
            <a:ext cx="10789920" cy="438912"/>
          </a:xfrm>
          <a:prstGeom prst="rect">
            <a:avLst/>
          </a:prstGeom>
          <a:noFill/>
          <a:ln/>
        </p:spPr>
        <p:txBody>
          <a:bodyPr wrap="square" lIns="0" tIns="0" rIns="0" bIns="0" rtlCol="0" anchor="t">
            <a:normAutofit fontScale="92500"/>
          </a:bodyPr>
          <a:lstStyle/>
          <a:p>
            <a:pPr marL="0" indent="0" algn="l">
              <a:lnSpc>
                <a:spcPct val="100000"/>
              </a:lnSpc>
              <a:buNone/>
            </a:pPr>
            <a:r>
              <a:rPr lang="en-US" sz="2300" b="1" dirty="0">
                <a:solidFill>
                  <a:srgbClr val="10233F"/>
                </a:solidFill>
                <a:latin typeface="Aptos" pitchFamily="34" charset="0"/>
                <a:ea typeface="Aptos" pitchFamily="34" charset="-122"/>
                <a:cs typeface="Aptos" pitchFamily="34" charset="-120"/>
              </a:rPr>
              <a:t>If the slide does not contain the answer, Prevoca marks the gap instead of guessing.</a:t>
            </a:r>
            <a:endParaRPr lang="en-US" sz="23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5</a:t>
            </a:fld>
            <a:endParaRPr lang="en-US"/>
          </a:p>
        </p:txBody>
      </p:sp>
      <p:pic>
        <p:nvPicPr>
          <p:cNvPr id="26" name="Prevoca narration 5" descr="Prevoca narration for slide 5. Delete this object to remove the narration from this slide.">
            <a:hlinkClick r:id="" action="ppaction://media"/>
          </p:cNvPr>
          <p:cNvPicPr>
            <a:picLocks noChangeAspect="1" noRot="1" noChangeArrowheads="1"/>
          </p:cNvPicPr>
          <p:nvPr>
            <a:audioFile r:link="rId4"/>
            <p:extLst>
              <p:ext uri="{DAA4B4D4-6D71-4841-9C94-3DE7FCFB9230}">
                <p14:media xmlns:p14="http://schemas.microsoft.com/office/powerpoint/2010/main" r:embed="rId3"/>
              </p:ext>
            </p:extLst>
          </p:nvPr>
        </p:nvPicPr>
        <p:blipFill>
          <a:blip r:embed="rId5"/>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2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WHAT SHIPS</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The product is small enough to understand in one glance</a:t>
            </a:r>
            <a:endParaRPr lang="en-US" sz="3550" dirty="0"/>
          </a:p>
        </p:txBody>
      </p:sp>
      <p:sp>
        <p:nvSpPr>
          <p:cNvPr id="4" name="Text 2"/>
          <p:cNvSpPr txBox="1"/>
          <p:nvPr/>
        </p:nvSpPr>
        <p:spPr>
          <a:xfrm>
            <a:off x="420624" y="1417320"/>
            <a:ext cx="950976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Clear boundaries make the promise believable—and the first use easy to try.</a:t>
            </a:r>
            <a:endParaRPr lang="en-US" sz="1900" dirty="0"/>
          </a:p>
        </p:txBody>
      </p:sp>
      <p:sp>
        <p:nvSpPr>
          <p:cNvPr id="5" name="Shape 3"/>
          <p:cNvSpPr/>
          <p:nvPr/>
        </p:nvSpPr>
        <p:spPr>
          <a:xfrm>
            <a:off x="420624" y="2212848"/>
            <a:ext cx="3410712" cy="329184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Text 4"/>
          <p:cNvSpPr txBox="1"/>
          <p:nvPr/>
        </p:nvSpPr>
        <p:spPr>
          <a:xfrm>
            <a:off x="694944" y="2615184"/>
            <a:ext cx="2377440" cy="841248"/>
          </a:xfrm>
          <a:prstGeom prst="rect">
            <a:avLst/>
          </a:prstGeom>
          <a:noFill/>
          <a:ln/>
        </p:spPr>
        <p:txBody>
          <a:bodyPr wrap="square" lIns="0" tIns="0" rIns="0" bIns="0" rtlCol="0" anchor="t">
            <a:normAutofit/>
          </a:bodyPr>
          <a:lstStyle/>
          <a:p>
            <a:pPr marL="0" indent="0" algn="l">
              <a:lnSpc>
                <a:spcPct val="100000"/>
              </a:lnSpc>
              <a:buNone/>
            </a:pPr>
            <a:r>
              <a:rPr lang="en-US" sz="4600" b="1" dirty="0">
                <a:solidFill>
                  <a:srgbClr val="FF6A4D"/>
                </a:solidFill>
                <a:latin typeface="Aptos Display" pitchFamily="34" charset="0"/>
                <a:ea typeface="Aptos Display" pitchFamily="34" charset="-122"/>
                <a:cs typeface="Aptos Display" pitchFamily="34" charset="-120"/>
              </a:rPr>
              <a:t>40</a:t>
            </a:r>
            <a:endParaRPr lang="en-US" sz="4600" dirty="0"/>
          </a:p>
        </p:txBody>
      </p:sp>
      <p:sp>
        <p:nvSpPr>
          <p:cNvPr id="7" name="Text 5"/>
          <p:cNvSpPr txBox="1"/>
          <p:nvPr/>
        </p:nvSpPr>
        <p:spPr>
          <a:xfrm>
            <a:off x="694944" y="3593592"/>
            <a:ext cx="2743200" cy="438912"/>
          </a:xfrm>
          <a:prstGeom prst="rect">
            <a:avLst/>
          </a:prstGeom>
          <a:noFill/>
          <a:ln/>
        </p:spPr>
        <p:txBody>
          <a:bodyPr wrap="square" lIns="0" tIns="0" rIns="0" bIns="0" rtlCol="0" anchor="t">
            <a:normAutofit/>
          </a:bodyPr>
          <a:lstStyle/>
          <a:p>
            <a:pPr marL="0" indent="0" algn="l">
              <a:lnSpc>
                <a:spcPct val="100000"/>
              </a:lnSpc>
              <a:buNone/>
            </a:pPr>
            <a:r>
              <a:rPr lang="en-US" sz="2000" b="1" dirty="0">
                <a:solidFill>
                  <a:srgbClr val="14386E"/>
                </a:solidFill>
                <a:latin typeface="Aptos" pitchFamily="34" charset="0"/>
                <a:ea typeface="Aptos" pitchFamily="34" charset="-122"/>
                <a:cs typeface="Aptos" pitchFamily="34" charset="-120"/>
              </a:rPr>
              <a:t>slides maximum</a:t>
            </a:r>
            <a:endParaRPr lang="en-US" sz="2000" dirty="0"/>
          </a:p>
        </p:txBody>
      </p:sp>
      <p:sp>
        <p:nvSpPr>
          <p:cNvPr id="8" name="Text 6"/>
          <p:cNvSpPr txBox="1"/>
          <p:nvPr/>
        </p:nvSpPr>
        <p:spPr>
          <a:xfrm>
            <a:off x="694944" y="4233672"/>
            <a:ext cx="2788920" cy="914400"/>
          </a:xfrm>
          <a:prstGeom prst="rect">
            <a:avLst/>
          </a:prstGeom>
          <a:noFill/>
          <a:ln/>
        </p:spPr>
        <p:txBody>
          <a:bodyPr wrap="square" lIns="0" tIns="0" rIns="0" bIns="0" rtlCol="0" anchor="t">
            <a:normAutofit/>
          </a:bodyPr>
          <a:lstStyle/>
          <a:p>
            <a:pPr marL="0" indent="0" algn="l">
              <a:lnSpc>
                <a:spcPct val="100000"/>
              </a:lnSpc>
              <a:buNone/>
            </a:pPr>
            <a:r>
              <a:rPr lang="en-US" sz="1650" dirty="0">
                <a:solidFill>
                  <a:srgbClr val="5A6B80"/>
                </a:solidFill>
                <a:latin typeface="Aptos" pitchFamily="34" charset="0"/>
                <a:ea typeface="Aptos" pitchFamily="34" charset="-122"/>
                <a:cs typeface="Aptos" pitchFamily="34" charset="-120"/>
              </a:rPr>
              <a:t>Large enough for a complete conference or business talk.</a:t>
            </a:r>
            <a:endParaRPr lang="en-US" sz="1650" dirty="0"/>
          </a:p>
        </p:txBody>
      </p:sp>
      <p:sp>
        <p:nvSpPr>
          <p:cNvPr id="9" name="Shape 7"/>
          <p:cNvSpPr/>
          <p:nvPr/>
        </p:nvSpPr>
        <p:spPr>
          <a:xfrm>
            <a:off x="4197096" y="2212848"/>
            <a:ext cx="3410712" cy="329184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10" name="Text 8"/>
          <p:cNvSpPr txBox="1"/>
          <p:nvPr/>
        </p:nvSpPr>
        <p:spPr>
          <a:xfrm>
            <a:off x="4471416" y="2615184"/>
            <a:ext cx="2377440" cy="841248"/>
          </a:xfrm>
          <a:prstGeom prst="rect">
            <a:avLst/>
          </a:prstGeom>
          <a:noFill/>
          <a:ln/>
        </p:spPr>
        <p:txBody>
          <a:bodyPr wrap="square" lIns="0" tIns="0" rIns="0" bIns="0" rtlCol="0" anchor="t">
            <a:normAutofit/>
          </a:bodyPr>
          <a:lstStyle/>
          <a:p>
            <a:pPr marL="0" indent="0" algn="l">
              <a:lnSpc>
                <a:spcPct val="100000"/>
              </a:lnSpc>
              <a:buNone/>
            </a:pPr>
            <a:r>
              <a:rPr lang="en-US" sz="4600" b="1" dirty="0">
                <a:solidFill>
                  <a:srgbClr val="16B1CC"/>
                </a:solidFill>
                <a:latin typeface="Aptos Display" pitchFamily="34" charset="0"/>
                <a:ea typeface="Aptos Display" pitchFamily="34" charset="-122"/>
                <a:cs typeface="Aptos Display" pitchFamily="34" charset="-120"/>
              </a:rPr>
              <a:t>6</a:t>
            </a:r>
            <a:endParaRPr lang="en-US" sz="4600" dirty="0"/>
          </a:p>
        </p:txBody>
      </p:sp>
      <p:sp>
        <p:nvSpPr>
          <p:cNvPr id="11" name="Text 9"/>
          <p:cNvSpPr txBox="1"/>
          <p:nvPr/>
        </p:nvSpPr>
        <p:spPr>
          <a:xfrm>
            <a:off x="4471416" y="3593592"/>
            <a:ext cx="2743200" cy="438912"/>
          </a:xfrm>
          <a:prstGeom prst="rect">
            <a:avLst/>
          </a:prstGeom>
          <a:noFill/>
          <a:ln/>
        </p:spPr>
        <p:txBody>
          <a:bodyPr wrap="square" lIns="0" tIns="0" rIns="0" bIns="0" rtlCol="0" anchor="t">
            <a:normAutofit/>
          </a:bodyPr>
          <a:lstStyle/>
          <a:p>
            <a:pPr marL="0" indent="0" algn="l">
              <a:lnSpc>
                <a:spcPct val="100000"/>
              </a:lnSpc>
              <a:buNone/>
            </a:pPr>
            <a:r>
              <a:rPr lang="en-US" sz="2000" b="1" dirty="0">
                <a:solidFill>
                  <a:srgbClr val="14386E"/>
                </a:solidFill>
                <a:latin typeface="Aptos" pitchFamily="34" charset="0"/>
                <a:ea typeface="Aptos" pitchFamily="34" charset="-122"/>
                <a:cs typeface="Aptos" pitchFamily="34" charset="-120"/>
              </a:rPr>
              <a:t>speaking languages</a:t>
            </a:r>
            <a:endParaRPr lang="en-US" sz="2000" dirty="0"/>
          </a:p>
        </p:txBody>
      </p:sp>
      <p:sp>
        <p:nvSpPr>
          <p:cNvPr id="12" name="Text 10"/>
          <p:cNvSpPr txBox="1"/>
          <p:nvPr/>
        </p:nvSpPr>
        <p:spPr>
          <a:xfrm>
            <a:off x="4471416" y="4233672"/>
            <a:ext cx="2788920" cy="914400"/>
          </a:xfrm>
          <a:prstGeom prst="rect">
            <a:avLst/>
          </a:prstGeom>
          <a:noFill/>
          <a:ln/>
        </p:spPr>
        <p:txBody>
          <a:bodyPr wrap="square" lIns="0" tIns="0" rIns="0" bIns="0" rtlCol="0" anchor="t">
            <a:normAutofit/>
          </a:bodyPr>
          <a:lstStyle/>
          <a:p>
            <a:pPr marL="0" indent="0" algn="l">
              <a:lnSpc>
                <a:spcPct val="100000"/>
              </a:lnSpc>
              <a:buNone/>
            </a:pPr>
            <a:r>
              <a:rPr lang="en-US" sz="1650" dirty="0">
                <a:solidFill>
                  <a:srgbClr val="5A6B80"/>
                </a:solidFill>
                <a:latin typeface="Aptos" pitchFamily="34" charset="0"/>
                <a:ea typeface="Aptos" pitchFamily="34" charset="-122"/>
                <a:cs typeface="Aptos" pitchFamily="34" charset="-120"/>
              </a:rPr>
              <a:t>English, Japanese, German, Traditional Chinese, French, and Spanish.</a:t>
            </a:r>
            <a:endParaRPr lang="en-US" sz="1650" dirty="0"/>
          </a:p>
        </p:txBody>
      </p:sp>
      <p:sp>
        <p:nvSpPr>
          <p:cNvPr id="13" name="Shape 11"/>
          <p:cNvSpPr/>
          <p:nvPr/>
        </p:nvSpPr>
        <p:spPr>
          <a:xfrm>
            <a:off x="7973568" y="2212848"/>
            <a:ext cx="3410712" cy="3291840"/>
          </a:xfrm>
          <a:prstGeom prst="rect">
            <a:avLst/>
          </a:prstGeom>
          <a:solidFill>
            <a:srgbClr val="FFF3EF"/>
          </a:solidFill>
          <a:ln w="12700">
            <a:solidFill>
              <a:srgbClr val="FF6A4D"/>
            </a:solidFill>
            <a:prstDash val="solid"/>
          </a:ln>
        </p:spPr>
        <p:txBody>
          <a:bodyPr/>
          <a:lstStyle/>
          <a:p>
            <a:endParaRPr lang="zh-TW" altLang="en-US"/>
          </a:p>
        </p:txBody>
      </p:sp>
      <p:sp>
        <p:nvSpPr>
          <p:cNvPr id="14" name="Text 12"/>
          <p:cNvSpPr txBox="1"/>
          <p:nvPr/>
        </p:nvSpPr>
        <p:spPr>
          <a:xfrm>
            <a:off x="8247888" y="2615184"/>
            <a:ext cx="2377440" cy="841248"/>
          </a:xfrm>
          <a:prstGeom prst="rect">
            <a:avLst/>
          </a:prstGeom>
          <a:noFill/>
          <a:ln/>
        </p:spPr>
        <p:txBody>
          <a:bodyPr wrap="square" lIns="0" tIns="0" rIns="0" bIns="0" rtlCol="0" anchor="t">
            <a:normAutofit/>
          </a:bodyPr>
          <a:lstStyle/>
          <a:p>
            <a:pPr marL="0" indent="0" algn="l">
              <a:lnSpc>
                <a:spcPct val="100000"/>
              </a:lnSpc>
              <a:buNone/>
            </a:pPr>
            <a:r>
              <a:rPr lang="en-US" sz="4600" b="1" dirty="0">
                <a:solidFill>
                  <a:srgbClr val="FF6A4D"/>
                </a:solidFill>
                <a:latin typeface="Aptos Display" pitchFamily="34" charset="0"/>
                <a:ea typeface="Aptos Display" pitchFamily="34" charset="-122"/>
                <a:cs typeface="Aptos Display" pitchFamily="34" charset="-120"/>
              </a:rPr>
              <a:t>5</a:t>
            </a:r>
            <a:endParaRPr lang="en-US" sz="4600" dirty="0"/>
          </a:p>
        </p:txBody>
      </p:sp>
      <p:sp>
        <p:nvSpPr>
          <p:cNvPr id="15" name="Text 13"/>
          <p:cNvSpPr txBox="1"/>
          <p:nvPr/>
        </p:nvSpPr>
        <p:spPr>
          <a:xfrm>
            <a:off x="8247888" y="3593592"/>
            <a:ext cx="2743200" cy="438912"/>
          </a:xfrm>
          <a:prstGeom prst="rect">
            <a:avLst/>
          </a:prstGeom>
          <a:noFill/>
          <a:ln/>
        </p:spPr>
        <p:txBody>
          <a:bodyPr wrap="square" lIns="0" tIns="0" rIns="0" bIns="0" rtlCol="0" anchor="t">
            <a:normAutofit/>
          </a:bodyPr>
          <a:lstStyle/>
          <a:p>
            <a:pPr marL="0" indent="0" algn="l">
              <a:lnSpc>
                <a:spcPct val="100000"/>
              </a:lnSpc>
              <a:buNone/>
            </a:pPr>
            <a:r>
              <a:rPr lang="en-US" sz="2000" b="1" dirty="0">
                <a:solidFill>
                  <a:srgbClr val="14386E"/>
                </a:solidFill>
                <a:latin typeface="Aptos" pitchFamily="34" charset="0"/>
                <a:ea typeface="Aptos" pitchFamily="34" charset="-122"/>
                <a:cs typeface="Aptos" pitchFamily="34" charset="-120"/>
              </a:rPr>
              <a:t>pages spoken free</a:t>
            </a:r>
            <a:endParaRPr lang="en-US" sz="2000" dirty="0"/>
          </a:p>
        </p:txBody>
      </p:sp>
      <p:sp>
        <p:nvSpPr>
          <p:cNvPr id="16" name="Text 14"/>
          <p:cNvSpPr txBox="1"/>
          <p:nvPr/>
        </p:nvSpPr>
        <p:spPr>
          <a:xfrm>
            <a:off x="8247888" y="4233672"/>
            <a:ext cx="2788920" cy="914400"/>
          </a:xfrm>
          <a:prstGeom prst="rect">
            <a:avLst/>
          </a:prstGeom>
          <a:noFill/>
          <a:ln/>
        </p:spPr>
        <p:txBody>
          <a:bodyPr wrap="square" lIns="0" tIns="0" rIns="0" bIns="0" rtlCol="0" anchor="t">
            <a:normAutofit/>
          </a:bodyPr>
          <a:lstStyle/>
          <a:p>
            <a:pPr marL="0" indent="0" algn="l">
              <a:lnSpc>
                <a:spcPct val="100000"/>
              </a:lnSpc>
              <a:buNone/>
            </a:pPr>
            <a:r>
              <a:rPr lang="en-US" sz="1650" dirty="0">
                <a:solidFill>
                  <a:srgbClr val="5A6B80"/>
                </a:solidFill>
                <a:latin typeface="Aptos" pitchFamily="34" charset="0"/>
                <a:ea typeface="Aptos" pitchFamily="34" charset="-122"/>
                <a:cs typeface="Aptos" pitchFamily="34" charset="-120"/>
              </a:rPr>
              <a:t>You choose the pages that make you most anxious; the full written script is included.</a:t>
            </a:r>
            <a:endParaRPr lang="en-US" sz="1650" dirty="0"/>
          </a:p>
        </p:txBody>
      </p:sp>
      <p:sp>
        <p:nvSpPr>
          <p:cNvPr id="17" name="Text 15"/>
          <p:cNvSpPr txBox="1"/>
          <p:nvPr/>
        </p:nvSpPr>
        <p:spPr>
          <a:xfrm>
            <a:off x="420624" y="5733288"/>
            <a:ext cx="9692640" cy="384048"/>
          </a:xfrm>
          <a:prstGeom prst="rect">
            <a:avLst/>
          </a:prstGeom>
          <a:noFill/>
          <a:ln/>
        </p:spPr>
        <p:txBody>
          <a:bodyPr wrap="square" lIns="0" tIns="0" rIns="0" bIns="0" rtlCol="0" anchor="t">
            <a:normAutofit/>
          </a:bodyPr>
          <a:lstStyle/>
          <a:p>
            <a:pPr marL="0" indent="0" algn="l">
              <a:lnSpc>
                <a:spcPct val="100000"/>
              </a:lnSpc>
              <a:buNone/>
            </a:pPr>
            <a:r>
              <a:rPr lang="en-US" sz="2100" b="1" dirty="0">
                <a:solidFill>
                  <a:srgbClr val="10233F"/>
                </a:solidFill>
                <a:latin typeface="Aptos" pitchFamily="34" charset="0"/>
                <a:ea typeface="Aptos" pitchFamily="34" charset="-122"/>
                <a:cs typeface="Aptos" pitchFamily="34" charset="-120"/>
              </a:rPr>
              <a:t>PDF or PowerPoint in. A permanent browser link out.</a:t>
            </a:r>
            <a:endParaRPr lang="en-US" sz="21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6</a:t>
            </a:fld>
            <a:endParaRPr lang="en-US"/>
          </a:p>
        </p:txBody>
      </p:sp>
      <p:pic>
        <p:nvPicPr>
          <p:cNvPr id="26" name="Prevoca narration 6" descr="Prevoca narration for slide 6. Delete this object to remove the narration from this slide.">
            <a:hlinkClick r:id="" action="ppaction://media"/>
          </p:cNvPr>
          <p:cNvPicPr>
            <a:picLocks noChangeAspect="1" noRot="1" noChangeArrowheads="1"/>
          </p:cNvPicPr>
          <p:nvPr>
            <a:audioFile r:link="rId4"/>
            <p:extLst>
              <p:ext uri="{DAA4B4D4-6D71-4841-9C94-3DE7FCFB9230}">
                <p14:media xmlns:p14="http://schemas.microsoft.com/office/powerpoint/2010/main" r:embed="rId3"/>
              </p:ext>
            </p:extLst>
          </p:nvPr>
        </p:nvPicPr>
        <p:blipFill>
          <a:blip r:embed="rId5"/>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2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PRICING</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Hear what you need—without another subscription</a:t>
            </a:r>
            <a:endParaRPr lang="en-US" sz="3550" dirty="0"/>
          </a:p>
        </p:txBody>
      </p:sp>
      <p:sp>
        <p:nvSpPr>
          <p:cNvPr id="4" name="Text 2"/>
          <p:cNvSpPr txBox="1"/>
          <p:nvPr/>
        </p:nvSpPr>
        <p:spPr>
          <a:xfrm>
            <a:off x="420624" y="1417320"/>
            <a:ext cx="1024128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Both plans include the written script for every slide. The difference is how much of it you hear.</a:t>
            </a:r>
            <a:endParaRPr lang="en-US" sz="1900" dirty="0"/>
          </a:p>
        </p:txBody>
      </p:sp>
      <p:sp>
        <p:nvSpPr>
          <p:cNvPr id="5" name="Shape 3"/>
          <p:cNvSpPr/>
          <p:nvPr/>
        </p:nvSpPr>
        <p:spPr>
          <a:xfrm>
            <a:off x="420624" y="2167128"/>
            <a:ext cx="5376672" cy="352044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Shape 4"/>
          <p:cNvSpPr/>
          <p:nvPr/>
        </p:nvSpPr>
        <p:spPr>
          <a:xfrm>
            <a:off x="6016752" y="2167128"/>
            <a:ext cx="5733288" cy="3520440"/>
          </a:xfrm>
          <a:prstGeom prst="rect">
            <a:avLst/>
          </a:prstGeom>
          <a:solidFill>
            <a:srgbClr val="FFF3EF"/>
          </a:solidFill>
          <a:ln w="15240">
            <a:solidFill>
              <a:srgbClr val="FF6A4D"/>
            </a:solidFill>
            <a:prstDash val="solid"/>
          </a:ln>
        </p:spPr>
        <p:txBody>
          <a:bodyPr/>
          <a:lstStyle/>
          <a:p>
            <a:endParaRPr lang="zh-TW" altLang="en-US"/>
          </a:p>
        </p:txBody>
      </p:sp>
      <p:sp>
        <p:nvSpPr>
          <p:cNvPr id="7" name="Text 5"/>
          <p:cNvSpPr txBox="1"/>
          <p:nvPr/>
        </p:nvSpPr>
        <p:spPr>
          <a:xfrm>
            <a:off x="749808" y="2505456"/>
            <a:ext cx="2103120" cy="228600"/>
          </a:xfrm>
          <a:prstGeom prst="rect">
            <a:avLst/>
          </a:prstGeom>
          <a:noFill/>
          <a:ln/>
        </p:spPr>
        <p:txBody>
          <a:bodyPr wrap="square" lIns="0" tIns="0" rIns="0" bIns="0" rtlCol="0" anchor="t">
            <a:normAutofit/>
          </a:bodyPr>
          <a:lstStyle/>
          <a:p>
            <a:pPr marL="0" indent="0" algn="l">
              <a:lnSpc>
                <a:spcPct val="100000"/>
              </a:lnSpc>
              <a:buNone/>
            </a:pPr>
            <a:r>
              <a:rPr lang="en-US" sz="1050" b="1" kern="0" spc="130" dirty="0">
                <a:solidFill>
                  <a:srgbClr val="16B1CC"/>
                </a:solidFill>
                <a:latin typeface="Aptos" pitchFamily="34" charset="0"/>
                <a:ea typeface="Aptos" pitchFamily="34" charset="-122"/>
                <a:cs typeface="Aptos" pitchFamily="34" charset="-120"/>
              </a:rPr>
              <a:t>FREE</a:t>
            </a:r>
            <a:endParaRPr lang="en-US" sz="1050" dirty="0"/>
          </a:p>
        </p:txBody>
      </p:sp>
      <p:sp>
        <p:nvSpPr>
          <p:cNvPr id="8" name="Text 6"/>
          <p:cNvSpPr txBox="1"/>
          <p:nvPr/>
        </p:nvSpPr>
        <p:spPr>
          <a:xfrm>
            <a:off x="749808" y="2852928"/>
            <a:ext cx="2194560" cy="658368"/>
          </a:xfrm>
          <a:prstGeom prst="rect">
            <a:avLst/>
          </a:prstGeom>
          <a:noFill/>
          <a:ln/>
        </p:spPr>
        <p:txBody>
          <a:bodyPr wrap="square" lIns="0" tIns="0" rIns="0" bIns="0" rtlCol="0" anchor="t">
            <a:normAutofit/>
          </a:bodyPr>
          <a:lstStyle/>
          <a:p>
            <a:pPr marL="0" indent="0" algn="l">
              <a:lnSpc>
                <a:spcPct val="100000"/>
              </a:lnSpc>
              <a:buNone/>
            </a:pPr>
            <a:r>
              <a:rPr lang="en-US" sz="3900" b="1" dirty="0">
                <a:solidFill>
                  <a:srgbClr val="14386E"/>
                </a:solidFill>
                <a:latin typeface="Aptos Display" pitchFamily="34" charset="0"/>
                <a:ea typeface="Aptos Display" pitchFamily="34" charset="-122"/>
                <a:cs typeface="Aptos Display" pitchFamily="34" charset="-120"/>
              </a:rPr>
              <a:t>$0</a:t>
            </a:r>
            <a:endParaRPr lang="en-US" sz="3900" dirty="0"/>
          </a:p>
        </p:txBody>
      </p:sp>
      <p:sp>
        <p:nvSpPr>
          <p:cNvPr id="9" name="Text 7"/>
          <p:cNvSpPr txBox="1"/>
          <p:nvPr/>
        </p:nvSpPr>
        <p:spPr>
          <a:xfrm>
            <a:off x="749808" y="3675888"/>
            <a:ext cx="4297680" cy="420624"/>
          </a:xfrm>
          <a:prstGeom prst="rect">
            <a:avLst/>
          </a:prstGeom>
          <a:noFill/>
          <a:ln/>
        </p:spPr>
        <p:txBody>
          <a:bodyPr wrap="square" lIns="0" tIns="0" rIns="0" bIns="0" rtlCol="0" anchor="t">
            <a:normAutofit/>
          </a:bodyPr>
          <a:lstStyle/>
          <a:p>
            <a:pPr marL="0" indent="0" algn="l">
              <a:lnSpc>
                <a:spcPct val="100000"/>
              </a:lnSpc>
              <a:buNone/>
            </a:pPr>
            <a:r>
              <a:rPr lang="en-US" sz="2100" b="1" dirty="0">
                <a:solidFill>
                  <a:srgbClr val="10233F"/>
                </a:solidFill>
                <a:latin typeface="Aptos" pitchFamily="34" charset="0"/>
                <a:ea typeface="Aptos" pitchFamily="34" charset="-122"/>
                <a:cs typeface="Aptos" pitchFamily="34" charset="-120"/>
              </a:rPr>
              <a:t>Choose 5 slides to hear</a:t>
            </a:r>
            <a:endParaRPr lang="en-US" sz="2100" dirty="0"/>
          </a:p>
        </p:txBody>
      </p:sp>
      <p:sp>
        <p:nvSpPr>
          <p:cNvPr id="10" name="Text 8"/>
          <p:cNvSpPr txBox="1"/>
          <p:nvPr/>
        </p:nvSpPr>
        <p:spPr>
          <a:xfrm>
            <a:off x="749808" y="4325112"/>
            <a:ext cx="4023360" cy="941832"/>
          </a:xfrm>
          <a:prstGeom prst="rect">
            <a:avLst/>
          </a:prstGeom>
          <a:noFill/>
          <a:ln/>
        </p:spPr>
        <p:txBody>
          <a:bodyPr wrap="square" lIns="0" tIns="0" rIns="0" bIns="0" rtlCol="0" anchor="t">
            <a:normAutofit/>
          </a:bodyPr>
          <a:lstStyle/>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Every slide written</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One presentation a month</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No card needed</a:t>
            </a:r>
            <a:endParaRPr lang="en-US" sz="1750" dirty="0"/>
          </a:p>
        </p:txBody>
      </p:sp>
      <p:sp>
        <p:nvSpPr>
          <p:cNvPr id="11" name="Text 9"/>
          <p:cNvSpPr txBox="1"/>
          <p:nvPr/>
        </p:nvSpPr>
        <p:spPr>
          <a:xfrm>
            <a:off x="6345936" y="2505456"/>
            <a:ext cx="2560320" cy="228600"/>
          </a:xfrm>
          <a:prstGeom prst="rect">
            <a:avLst/>
          </a:prstGeom>
          <a:noFill/>
          <a:ln/>
        </p:spPr>
        <p:txBody>
          <a:bodyPr wrap="square" lIns="0" tIns="0" rIns="0" bIns="0" rtlCol="0" anchor="t">
            <a:normAutofit/>
          </a:bodyPr>
          <a:lstStyle/>
          <a:p>
            <a:pPr marL="0" indent="0" algn="l">
              <a:lnSpc>
                <a:spcPct val="100000"/>
              </a:lnSpc>
              <a:buNone/>
            </a:pPr>
            <a:r>
              <a:rPr lang="en-US" sz="1050" b="1" kern="0" spc="130" dirty="0">
                <a:solidFill>
                  <a:srgbClr val="FF6A4D"/>
                </a:solidFill>
                <a:latin typeface="Aptos" pitchFamily="34" charset="0"/>
                <a:ea typeface="Aptos" pitchFamily="34" charset="-122"/>
                <a:cs typeface="Aptos" pitchFamily="34" charset="-120"/>
              </a:rPr>
              <a:t>PER DECK</a:t>
            </a:r>
            <a:endParaRPr lang="en-US" sz="1050" dirty="0"/>
          </a:p>
        </p:txBody>
      </p:sp>
      <p:sp>
        <p:nvSpPr>
          <p:cNvPr id="12" name="Text 10"/>
          <p:cNvSpPr txBox="1"/>
          <p:nvPr/>
        </p:nvSpPr>
        <p:spPr>
          <a:xfrm>
            <a:off x="6345936" y="2852928"/>
            <a:ext cx="2286000" cy="658368"/>
          </a:xfrm>
          <a:prstGeom prst="rect">
            <a:avLst/>
          </a:prstGeom>
          <a:noFill/>
          <a:ln/>
        </p:spPr>
        <p:txBody>
          <a:bodyPr wrap="square" lIns="0" tIns="0" rIns="0" bIns="0" rtlCol="0" anchor="t">
            <a:normAutofit/>
          </a:bodyPr>
          <a:lstStyle/>
          <a:p>
            <a:pPr marL="0" indent="0" algn="l">
              <a:lnSpc>
                <a:spcPct val="100000"/>
              </a:lnSpc>
              <a:buNone/>
            </a:pPr>
            <a:r>
              <a:rPr lang="en-US" sz="3900" b="1" dirty="0">
                <a:solidFill>
                  <a:srgbClr val="14386E"/>
                </a:solidFill>
                <a:latin typeface="Aptos Display" pitchFamily="34" charset="0"/>
                <a:ea typeface="Aptos Display" pitchFamily="34" charset="-122"/>
                <a:cs typeface="Aptos Display" pitchFamily="34" charset="-120"/>
              </a:rPr>
              <a:t>$9</a:t>
            </a:r>
            <a:endParaRPr lang="en-US" sz="3900" dirty="0"/>
          </a:p>
        </p:txBody>
      </p:sp>
      <p:sp>
        <p:nvSpPr>
          <p:cNvPr id="13" name="Text 11"/>
          <p:cNvSpPr txBox="1"/>
          <p:nvPr/>
        </p:nvSpPr>
        <p:spPr>
          <a:xfrm>
            <a:off x="6345936" y="3675888"/>
            <a:ext cx="4297680" cy="420624"/>
          </a:xfrm>
          <a:prstGeom prst="rect">
            <a:avLst/>
          </a:prstGeom>
          <a:noFill/>
          <a:ln/>
        </p:spPr>
        <p:txBody>
          <a:bodyPr wrap="square" lIns="0" tIns="0" rIns="0" bIns="0" rtlCol="0" anchor="t">
            <a:normAutofit/>
          </a:bodyPr>
          <a:lstStyle/>
          <a:p>
            <a:pPr marL="0" indent="0" algn="l">
              <a:lnSpc>
                <a:spcPct val="100000"/>
              </a:lnSpc>
              <a:buNone/>
            </a:pPr>
            <a:r>
              <a:rPr lang="en-US" sz="2100" b="1" dirty="0">
                <a:solidFill>
                  <a:srgbClr val="10233F"/>
                </a:solidFill>
                <a:latin typeface="Aptos" pitchFamily="34" charset="0"/>
                <a:ea typeface="Aptos" pitchFamily="34" charset="-122"/>
                <a:cs typeface="Aptos" pitchFamily="34" charset="-120"/>
              </a:rPr>
              <a:t>Hear every slide</a:t>
            </a:r>
            <a:endParaRPr lang="en-US" sz="2100" dirty="0"/>
          </a:p>
        </p:txBody>
      </p:sp>
      <p:sp>
        <p:nvSpPr>
          <p:cNvPr id="14" name="Text 12"/>
          <p:cNvSpPr txBox="1"/>
          <p:nvPr/>
        </p:nvSpPr>
        <p:spPr>
          <a:xfrm>
            <a:off x="6345936" y="4325112"/>
            <a:ext cx="4160520" cy="941832"/>
          </a:xfrm>
          <a:prstGeom prst="rect">
            <a:avLst/>
          </a:prstGeom>
          <a:noFill/>
          <a:ln/>
        </p:spPr>
        <p:txBody>
          <a:bodyPr wrap="square" lIns="0" tIns="0" rIns="0" bIns="0" rtlCol="0" anchor="t">
            <a:normAutofit/>
          </a:bodyPr>
          <a:lstStyle/>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Up to 40 slides</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Permanent access link</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No subscription</a:t>
            </a:r>
            <a:endParaRPr lang="en-US" sz="175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7</a:t>
            </a:fld>
            <a:endParaRPr lang="en-US"/>
          </a:p>
        </p:txBody>
      </p:sp>
      <p:pic>
        <p:nvPicPr>
          <p:cNvPr id="26" name="Prevoca narration 7" descr="Prevoca narration for slide 7. Delete this object to remove the narration from this slide.">
            <a:hlinkClick r:id="" action="ppaction://media"/>
          </p:cNvPr>
          <p:cNvPicPr>
            <a:picLocks noChangeAspect="1" noRot="1" noChangeArrowheads="1"/>
          </p:cNvPicPr>
          <p:nvPr>
            <a:audioFile r:link="rId4"/>
            <p:extLst>
              <p:ext uri="{DAA4B4D4-6D71-4841-9C94-3DE7FCFB9230}">
                <p14:media xmlns:p14="http://schemas.microsoft.com/office/powerpoint/2010/main" r:embed="rId3"/>
              </p:ext>
            </p:extLst>
          </p:nvPr>
        </p:nvPicPr>
        <p:blipFill>
          <a:blip r:embed="rId5"/>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2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386E"/>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Layer>
                </a14:imgProps>
              </a:ext>
            </a:extLst>
          </a:blip>
          <a:srcRect/>
          <a:stretch/>
        </p:blipFill>
        <p:spPr>
          <a:xfrm>
            <a:off x="548640" y="201168"/>
            <a:ext cx="768096" cy="768096"/>
          </a:xfrm>
          <a:prstGeom prst="rect">
            <a:avLst/>
          </a:prstGeom>
        </p:spPr>
      </p:pic>
      <p:sp>
        <p:nvSpPr>
          <p:cNvPr id="3" name="Text 0"/>
          <p:cNvSpPr txBox="1"/>
          <p:nvPr/>
        </p:nvSpPr>
        <p:spPr>
          <a:xfrm>
            <a:off x="1645920" y="548640"/>
            <a:ext cx="3017520" cy="256032"/>
          </a:xfrm>
          <a:prstGeom prst="rect">
            <a:avLst/>
          </a:prstGeom>
          <a:noFill/>
          <a:ln/>
        </p:spPr>
        <p:txBody>
          <a:bodyPr wrap="square" lIns="0" tIns="0" rIns="0" bIns="0" rtlCol="0" anchor="t">
            <a:normAutofit/>
          </a:bodyPr>
          <a:lstStyle/>
          <a:p>
            <a:pPr marL="0" indent="0" algn="l">
              <a:lnSpc>
                <a:spcPct val="100000"/>
              </a:lnSpc>
              <a:buNone/>
            </a:pPr>
            <a:r>
              <a:rPr lang="en-US" sz="1050" b="1" kern="0" spc="130" dirty="0">
                <a:solidFill>
                  <a:srgbClr val="FFFFFF"/>
                </a:solidFill>
                <a:latin typeface="Aptos" pitchFamily="34" charset="0"/>
                <a:ea typeface="Aptos" pitchFamily="34" charset="-122"/>
                <a:cs typeface="Aptos" pitchFamily="34" charset="-120"/>
              </a:rPr>
              <a:t>PREVOCA</a:t>
            </a:r>
            <a:endParaRPr lang="en-US" sz="1050" dirty="0"/>
          </a:p>
        </p:txBody>
      </p:sp>
      <p:sp>
        <p:nvSpPr>
          <p:cNvPr id="4" name="Text 1"/>
          <p:cNvSpPr txBox="1"/>
          <p:nvPr/>
        </p:nvSpPr>
        <p:spPr>
          <a:xfrm>
            <a:off x="530352" y="1901952"/>
            <a:ext cx="9875520" cy="1481328"/>
          </a:xfrm>
          <a:prstGeom prst="rect">
            <a:avLst/>
          </a:prstGeom>
          <a:noFill/>
          <a:ln/>
        </p:spPr>
        <p:txBody>
          <a:bodyPr wrap="square" lIns="0" tIns="0" rIns="0" bIns="0" rtlCol="0" anchor="t">
            <a:normAutofit/>
          </a:bodyPr>
          <a:lstStyle/>
          <a:p>
            <a:pPr marL="0" indent="0" algn="l">
              <a:lnSpc>
                <a:spcPct val="90000"/>
              </a:lnSpc>
              <a:buNone/>
            </a:pPr>
            <a:r>
              <a:rPr lang="en-US" sz="5200" b="1" dirty="0">
                <a:solidFill>
                  <a:srgbClr val="FFFFFF"/>
                </a:solidFill>
                <a:latin typeface="Aptos Display" pitchFamily="34" charset="0"/>
                <a:ea typeface="Aptos Display" pitchFamily="34" charset="-122"/>
                <a:cs typeface="Aptos Display" pitchFamily="34" charset="-120"/>
              </a:rPr>
              <a:t>Your slides are done.</a:t>
            </a:r>
            <a:endParaRPr lang="en-US" sz="5200" dirty="0"/>
          </a:p>
          <a:p>
            <a:pPr marL="0" indent="0" algn="l">
              <a:lnSpc>
                <a:spcPct val="90000"/>
              </a:lnSpc>
              <a:buNone/>
            </a:pPr>
            <a:r>
              <a:rPr lang="en-US" sz="5200" b="1" dirty="0">
                <a:solidFill>
                  <a:srgbClr val="FFFFFF"/>
                </a:solidFill>
                <a:latin typeface="Aptos Display" pitchFamily="34" charset="0"/>
                <a:ea typeface="Aptos Display" pitchFamily="34" charset="-122"/>
                <a:cs typeface="Aptos Display" pitchFamily="34" charset="-120"/>
              </a:rPr>
              <a:t>Now hear the talk.</a:t>
            </a:r>
            <a:endParaRPr lang="en-US" sz="5200" dirty="0"/>
          </a:p>
        </p:txBody>
      </p:sp>
      <p:sp>
        <p:nvSpPr>
          <p:cNvPr id="5" name="Shape 2"/>
          <p:cNvSpPr/>
          <p:nvPr/>
        </p:nvSpPr>
        <p:spPr>
          <a:xfrm>
            <a:off x="548640" y="3776472"/>
            <a:ext cx="2011680" cy="73152"/>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6" name="Text 3"/>
          <p:cNvSpPr txBox="1"/>
          <p:nvPr/>
        </p:nvSpPr>
        <p:spPr>
          <a:xfrm>
            <a:off x="548640" y="4133088"/>
            <a:ext cx="6995160" cy="658368"/>
          </a:xfrm>
          <a:prstGeom prst="rect">
            <a:avLst/>
          </a:prstGeom>
          <a:noFill/>
          <a:ln/>
        </p:spPr>
        <p:txBody>
          <a:bodyPr wrap="square" lIns="0" tIns="0" rIns="0" bIns="0" rtlCol="0" anchor="t">
            <a:normAutofit/>
          </a:bodyPr>
          <a:lstStyle/>
          <a:p>
            <a:pPr marL="0" indent="0" algn="l">
              <a:lnSpc>
                <a:spcPct val="100000"/>
              </a:lnSpc>
              <a:buNone/>
            </a:pPr>
            <a:r>
              <a:rPr lang="en-US" sz="2100" dirty="0">
                <a:solidFill>
                  <a:srgbClr val="D6E3F0"/>
                </a:solidFill>
                <a:latin typeface="Aptos" pitchFamily="34" charset="0"/>
                <a:ea typeface="Aptos" pitchFamily="34" charset="-122"/>
                <a:cs typeface="Aptos" pitchFamily="34" charset="-120"/>
              </a:rPr>
              <a:t>Start with one presentation free. Choose the five pages you most need to hear.</a:t>
            </a:r>
            <a:endParaRPr lang="en-US" sz="2100" dirty="0"/>
          </a:p>
        </p:txBody>
      </p:sp>
      <p:sp>
        <p:nvSpPr>
          <p:cNvPr id="7" name="Text 4"/>
          <p:cNvSpPr txBox="1"/>
          <p:nvPr/>
        </p:nvSpPr>
        <p:spPr>
          <a:xfrm>
            <a:off x="548640" y="5321808"/>
            <a:ext cx="4754880" cy="457200"/>
          </a:xfrm>
          <a:prstGeom prst="rect">
            <a:avLst/>
          </a:prstGeom>
          <a:noFill/>
          <a:ln/>
        </p:spPr>
        <p:txBody>
          <a:bodyPr wrap="square" lIns="0" tIns="0" rIns="0" bIns="0" rtlCol="0" anchor="t">
            <a:normAutofit/>
          </a:bodyPr>
          <a:lstStyle/>
          <a:p>
            <a:pPr marL="0" indent="0" algn="l">
              <a:lnSpc>
                <a:spcPct val="100000"/>
              </a:lnSpc>
              <a:buNone/>
            </a:pPr>
            <a:r>
              <a:rPr lang="en-US" sz="2400" b="1" dirty="0">
                <a:solidFill>
                  <a:srgbClr val="FF6A4D"/>
                </a:solidFill>
                <a:latin typeface="Aptos" pitchFamily="34" charset="0"/>
                <a:ea typeface="Aptos" pitchFamily="34" charset="-122"/>
                <a:cs typeface="Aptos" pitchFamily="34" charset="-120"/>
              </a:rPr>
              <a:t>prevoca.app</a:t>
            </a:r>
            <a:endParaRPr lang="en-US" sz="2400" dirty="0"/>
          </a:p>
        </p:txBody>
      </p:sp>
      <p:pic>
        <p:nvPicPr>
          <p:cNvPr id="8" name="Prevoca narration 8" descr="Prevoca narration for slide 8. Delete this object to remove the narration from this slide.">
            <a:hlinkClick r:id="" action="ppaction://media"/>
          </p:cNvPr>
          <p:cNvPicPr>
            <a:picLocks noChangeAspect="1" noRot="1" noChangeArrowheads="1"/>
          </p:cNvPicPr>
          <p:nvPr>
            <a:audioFile r:link="rId6"/>
            <p:extLst>
              <p:ext uri="{DAA4B4D4-6D71-4841-9C94-3DE7FCFB9230}">
                <p14:media xmlns:p14="http://schemas.microsoft.com/office/powerpoint/2010/main" r:embed="rId5"/>
              </p:ext>
            </p:extLst>
          </p:nvPr>
        </p:nvPicPr>
        <p:blipFill>
          <a:blip r:embed="rId7"/>
          <a:stretch>
            <a:fillRect/>
          </a:stretch>
        </p:blipFill>
        <p:spPr>
          <a:xfrm>
            <a:off x="12192000" y="6858000"/>
            <a:ext cx="685800" cy="665018"/>
          </a:xfrm>
          <a:prstGeom prst="rect">
            <a:avLst/>
          </a:prstGeom>
        </p:spPr>
      </p:pic>
    </p:spTree>
  </p:cSld>
  <p:clrMapOvr>
    <a:masterClrMapping/>
  </p:clrMapOvr>
  <p:timing>
    <p:tnLst>
      <p:par>
        <p:cTn id="1" dur="indefinite" restart="never" nodeType="tmRoot">
          <p:childTnLst>
            <p:audio>
              <p:cMediaNode vol="80000" mute="0" numSld="1" showWhenStopped="0">
                <p:cTn id="2" fill="hold" display="0">
                  <p:stCondLst>
                    <p:cond delay="0"/>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1518</Words>
  <Application>Microsoft Office PowerPoint</Application>
  <PresentationFormat>寬螢幕</PresentationFormat>
  <Paragraphs>116</Paragraphs>
  <Slides>8</Slides>
  <Notes>8</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8</vt:i4>
      </vt:variant>
    </vt:vector>
  </HeadingPairs>
  <TitlesOfParts>
    <vt:vector size="12" baseType="lpstr">
      <vt:lpstr>Aptos</vt:lpstr>
      <vt:lpstr>Aptos Display</vt:lpstr>
      <vt:lpstr>Arial</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KumoAlpha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 your presentation before you give it.</dc:title>
  <dc:subject>Prevoca project introduction and landing-page sample</dc:subject>
  <dc:creator>Prevoca</dc:creator>
  <cp:lastModifiedBy>Chi-Jen Chen</cp:lastModifiedBy>
  <cp:revision>2</cp:revision>
  <dcterms:created xsi:type="dcterms:W3CDTF">2026-08-11T06:44:34Z</dcterms:created>
  <dcterms:modified xsi:type="dcterms:W3CDTF">2026-08-16T07:06:31Z</dcterms:modified>
</cp:coreProperties>
</file>